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Raleway"/>
      <p:regular r:id="rId59"/>
      <p:bold r:id="rId60"/>
      <p:italic r:id="rId61"/>
      <p:boldItalic r:id="rId62"/>
    </p:embeddedFont>
    <p:embeddedFont>
      <p:font typeface="Montserrat"/>
      <p:regular r:id="rId63"/>
      <p:bold r:id="rId64"/>
      <p:italic r:id="rId65"/>
      <p:boldItalic r:id="rId66"/>
    </p:embeddedFont>
    <p:embeddedFont>
      <p:font typeface="Anaheim"/>
      <p:regular r:id="rId67"/>
    </p:embeddedFont>
    <p:embeddedFont>
      <p:font typeface="Jost"/>
      <p:regular r:id="rId68"/>
      <p:bold r:id="rId69"/>
      <p:italic r:id="rId70"/>
      <p:boldItalic r:id="rId71"/>
    </p:embeddedFont>
    <p:embeddedFont>
      <p:font typeface="Bebas Neue"/>
      <p:regular r:id="rId72"/>
    </p:embeddedFont>
    <p:embeddedFont>
      <p:font typeface="PT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TSans-regular.fntdata"/><Relationship Id="rId72" Type="http://schemas.openxmlformats.org/officeDocument/2006/relationships/font" Target="fonts/BebasNeue-regular.fntdata"/><Relationship Id="rId31" Type="http://schemas.openxmlformats.org/officeDocument/2006/relationships/slide" Target="slides/slide27.xml"/><Relationship Id="rId75" Type="http://schemas.openxmlformats.org/officeDocument/2006/relationships/font" Target="fonts/PTSans-italic.fntdata"/><Relationship Id="rId30" Type="http://schemas.openxmlformats.org/officeDocument/2006/relationships/slide" Target="slides/slide26.xml"/><Relationship Id="rId74" Type="http://schemas.openxmlformats.org/officeDocument/2006/relationships/font" Target="fonts/PTSans-bold.fntdata"/><Relationship Id="rId33" Type="http://schemas.openxmlformats.org/officeDocument/2006/relationships/slide" Target="slides/slide29.xml"/><Relationship Id="rId32" Type="http://schemas.openxmlformats.org/officeDocument/2006/relationships/slide" Target="slides/slide28.xml"/><Relationship Id="rId76" Type="http://schemas.openxmlformats.org/officeDocument/2006/relationships/font" Target="fonts/PTSans-boldItalic.fntdata"/><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Jost-boldItalic.fntdata"/><Relationship Id="rId70" Type="http://schemas.openxmlformats.org/officeDocument/2006/relationships/font" Target="fonts/Jost-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aleway-boldItalic.fntdata"/><Relationship Id="rId61" Type="http://schemas.openxmlformats.org/officeDocument/2006/relationships/font" Target="fonts/Raleway-italic.fntdata"/><Relationship Id="rId20" Type="http://schemas.openxmlformats.org/officeDocument/2006/relationships/slide" Target="slides/slide16.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8.xml"/><Relationship Id="rId66" Type="http://schemas.openxmlformats.org/officeDocument/2006/relationships/font" Target="fonts/Montserrat-boldItalic.fntdata"/><Relationship Id="rId21" Type="http://schemas.openxmlformats.org/officeDocument/2006/relationships/slide" Target="slides/slide17.xml"/><Relationship Id="rId65" Type="http://schemas.openxmlformats.org/officeDocument/2006/relationships/font" Target="fonts/Montserrat-italic.fntdata"/><Relationship Id="rId24" Type="http://schemas.openxmlformats.org/officeDocument/2006/relationships/slide" Target="slides/slide20.xml"/><Relationship Id="rId68" Type="http://schemas.openxmlformats.org/officeDocument/2006/relationships/font" Target="fonts/Jost-regular.fntdata"/><Relationship Id="rId23" Type="http://schemas.openxmlformats.org/officeDocument/2006/relationships/slide" Target="slides/slide19.xml"/><Relationship Id="rId67" Type="http://schemas.openxmlformats.org/officeDocument/2006/relationships/font" Target="fonts/Anaheim-regular.fntdata"/><Relationship Id="rId60" Type="http://schemas.openxmlformats.org/officeDocument/2006/relationships/font" Target="fonts/Raleway-bold.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Jost-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1075d733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61075d7333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1075d733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61075d7333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1075d733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261075d7333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1075d73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61075d7333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1075d73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61075d733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1075d733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61075d7333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075d733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261075d7333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1075d7333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61075d7333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1075d733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261075d7333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1075d733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261075d7333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61075d7333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261075d7333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1075d733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61075d7333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1075d733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61075d7333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1075d733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61075d7333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1075d7333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61075d7333_0_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1075d733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261075d7333_0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1075d7333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61075d7333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1075d7333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61075d7333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61075d733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261075d7333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61075d7333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61075d7333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1075d7333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61075d7333_0_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61075d7333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261075d7333_0_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1075d7333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61075d7333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61075d7333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61075d7333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61075d7333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4" name="Google Shape;704;g261075d7333_0_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1075d7333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61075d7333_0_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1075d7333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261075d7333_0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61075d7333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261075d7333_0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1075d7333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261075d7333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1075d733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261075d7333_0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61075d733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261075d7333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61075d7333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261075d7333_0_7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61075d733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261075d7333_0_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1075d7333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61075d7333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61075d733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261075d7333_0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61075d7333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261075d7333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1075d733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61075d733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1075d733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61075d7333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1075d7333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61075d7333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txBox="1"/>
          <p:nvPr>
            <p:ph type="ctrTitle"/>
          </p:nvPr>
        </p:nvSpPr>
        <p:spPr>
          <a:xfrm>
            <a:off x="1438800" y="1362775"/>
            <a:ext cx="6266400" cy="20769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53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458200" y="3616000"/>
            <a:ext cx="4227600" cy="421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2" name="Shape 82"/>
        <p:cNvGrpSpPr/>
        <p:nvPr/>
      </p:nvGrpSpPr>
      <p:grpSpPr>
        <a:xfrm>
          <a:off x="0" y="0"/>
          <a:ext cx="0" cy="0"/>
          <a:chOff x="0" y="0"/>
          <a:chExt cx="0" cy="0"/>
        </a:xfrm>
      </p:grpSpPr>
      <p:sp>
        <p:nvSpPr>
          <p:cNvPr id="83" name="Google Shape;83;p11"/>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85" name="Google Shape;85;p11"/>
          <p:cNvSpPr txBox="1"/>
          <p:nvPr>
            <p:ph idx="1" type="subTitle"/>
          </p:nvPr>
        </p:nvSpPr>
        <p:spPr>
          <a:xfrm>
            <a:off x="756850" y="1988525"/>
            <a:ext cx="3579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6" name="Google Shape;86;p11"/>
          <p:cNvSpPr txBox="1"/>
          <p:nvPr>
            <p:ph idx="2" type="subTitle"/>
          </p:nvPr>
        </p:nvSpPr>
        <p:spPr>
          <a:xfrm>
            <a:off x="4808159" y="1988525"/>
            <a:ext cx="3579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7" name="Google Shape;87;p11"/>
          <p:cNvSpPr txBox="1"/>
          <p:nvPr>
            <p:ph idx="3" type="subTitle"/>
          </p:nvPr>
        </p:nvSpPr>
        <p:spPr>
          <a:xfrm>
            <a:off x="756850" y="3649100"/>
            <a:ext cx="3579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8" name="Google Shape;88;p11"/>
          <p:cNvSpPr txBox="1"/>
          <p:nvPr>
            <p:ph idx="4" type="subTitle"/>
          </p:nvPr>
        </p:nvSpPr>
        <p:spPr>
          <a:xfrm>
            <a:off x="4808159" y="3649100"/>
            <a:ext cx="35790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89" name="Google Shape;89;p11"/>
          <p:cNvSpPr txBox="1"/>
          <p:nvPr>
            <p:ph idx="5" type="subTitle"/>
          </p:nvPr>
        </p:nvSpPr>
        <p:spPr>
          <a:xfrm>
            <a:off x="1358050" y="1618975"/>
            <a:ext cx="29778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0" name="Google Shape;90;p11"/>
          <p:cNvSpPr txBox="1"/>
          <p:nvPr>
            <p:ph idx="6" type="subTitle"/>
          </p:nvPr>
        </p:nvSpPr>
        <p:spPr>
          <a:xfrm>
            <a:off x="1358050" y="3279625"/>
            <a:ext cx="29778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1" name="Google Shape;91;p11"/>
          <p:cNvSpPr txBox="1"/>
          <p:nvPr>
            <p:ph idx="7" type="subTitle"/>
          </p:nvPr>
        </p:nvSpPr>
        <p:spPr>
          <a:xfrm>
            <a:off x="5409491" y="1618975"/>
            <a:ext cx="2977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2" name="Google Shape;92;p11"/>
          <p:cNvSpPr txBox="1"/>
          <p:nvPr>
            <p:ph idx="8" type="subTitle"/>
          </p:nvPr>
        </p:nvSpPr>
        <p:spPr>
          <a:xfrm>
            <a:off x="5409325" y="3279625"/>
            <a:ext cx="2977500" cy="37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 name="Google Shape;93;p11"/>
          <p:cNvSpPr/>
          <p:nvPr/>
        </p:nvSpPr>
        <p:spPr>
          <a:xfrm rot="2934124">
            <a:off x="8162060" y="3665256"/>
            <a:ext cx="1852659" cy="2435946"/>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1435175" y="3655700"/>
            <a:ext cx="1896600" cy="18966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1"/>
          <p:cNvSpPr/>
          <p:nvPr/>
        </p:nvSpPr>
        <p:spPr>
          <a:xfrm rot="925555">
            <a:off x="-372377" y="-704031"/>
            <a:ext cx="1292750" cy="1699689"/>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8430775" y="-55682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7" name="Shape 97"/>
        <p:cNvGrpSpPr/>
        <p:nvPr/>
      </p:nvGrpSpPr>
      <p:grpSpPr>
        <a:xfrm>
          <a:off x="0" y="0"/>
          <a:ext cx="0" cy="0"/>
          <a:chOff x="0" y="0"/>
          <a:chExt cx="0" cy="0"/>
        </a:xfrm>
      </p:grpSpPr>
      <p:sp>
        <p:nvSpPr>
          <p:cNvPr id="98" name="Google Shape;98;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99" name="Google Shape;99;p12"/>
          <p:cNvSpPr txBox="1"/>
          <p:nvPr>
            <p:ph idx="1" type="subTitle"/>
          </p:nvPr>
        </p:nvSpPr>
        <p:spPr>
          <a:xfrm>
            <a:off x="720000" y="1950421"/>
            <a:ext cx="24387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00" name="Google Shape;100;p12"/>
          <p:cNvSpPr txBox="1"/>
          <p:nvPr>
            <p:ph idx="2" type="subTitle"/>
          </p:nvPr>
        </p:nvSpPr>
        <p:spPr>
          <a:xfrm>
            <a:off x="3403925" y="1950421"/>
            <a:ext cx="24387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01" name="Google Shape;101;p12"/>
          <p:cNvSpPr txBox="1"/>
          <p:nvPr>
            <p:ph idx="3" type="subTitle"/>
          </p:nvPr>
        </p:nvSpPr>
        <p:spPr>
          <a:xfrm>
            <a:off x="720000" y="3642725"/>
            <a:ext cx="24387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02" name="Google Shape;102;p12"/>
          <p:cNvSpPr txBox="1"/>
          <p:nvPr>
            <p:ph idx="4" type="subTitle"/>
          </p:nvPr>
        </p:nvSpPr>
        <p:spPr>
          <a:xfrm>
            <a:off x="3403925" y="3642715"/>
            <a:ext cx="24387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03" name="Google Shape;103;p12"/>
          <p:cNvSpPr txBox="1"/>
          <p:nvPr>
            <p:ph idx="5" type="subTitle"/>
          </p:nvPr>
        </p:nvSpPr>
        <p:spPr>
          <a:xfrm>
            <a:off x="5985300" y="1950421"/>
            <a:ext cx="24387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04" name="Google Shape;104;p12"/>
          <p:cNvSpPr txBox="1"/>
          <p:nvPr>
            <p:ph idx="6" type="subTitle"/>
          </p:nvPr>
        </p:nvSpPr>
        <p:spPr>
          <a:xfrm>
            <a:off x="5985300" y="3642725"/>
            <a:ext cx="2438700" cy="94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05" name="Google Shape;105;p12"/>
          <p:cNvSpPr txBox="1"/>
          <p:nvPr>
            <p:ph idx="7" type="subTitle"/>
          </p:nvPr>
        </p:nvSpPr>
        <p:spPr>
          <a:xfrm>
            <a:off x="724795" y="1654663"/>
            <a:ext cx="24291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6" name="Google Shape;106;p12"/>
          <p:cNvSpPr txBox="1"/>
          <p:nvPr>
            <p:ph idx="8" type="subTitle"/>
          </p:nvPr>
        </p:nvSpPr>
        <p:spPr>
          <a:xfrm>
            <a:off x="3408875" y="1654663"/>
            <a:ext cx="24288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7" name="Google Shape;107;p12"/>
          <p:cNvSpPr txBox="1"/>
          <p:nvPr>
            <p:ph idx="9" type="subTitle"/>
          </p:nvPr>
        </p:nvSpPr>
        <p:spPr>
          <a:xfrm>
            <a:off x="5990086" y="1654663"/>
            <a:ext cx="24291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8" name="Google Shape;108;p12"/>
          <p:cNvSpPr txBox="1"/>
          <p:nvPr>
            <p:ph idx="13" type="subTitle"/>
          </p:nvPr>
        </p:nvSpPr>
        <p:spPr>
          <a:xfrm>
            <a:off x="724796" y="3355414"/>
            <a:ext cx="24291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9" name="Google Shape;109;p12"/>
          <p:cNvSpPr txBox="1"/>
          <p:nvPr>
            <p:ph idx="14" type="subTitle"/>
          </p:nvPr>
        </p:nvSpPr>
        <p:spPr>
          <a:xfrm>
            <a:off x="3408875" y="3332114"/>
            <a:ext cx="24288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10" name="Google Shape;110;p12"/>
          <p:cNvSpPr txBox="1"/>
          <p:nvPr>
            <p:ph idx="15" type="subTitle"/>
          </p:nvPr>
        </p:nvSpPr>
        <p:spPr>
          <a:xfrm>
            <a:off x="5990086" y="3355414"/>
            <a:ext cx="2429100" cy="377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Raleway"/>
              <a:buNone/>
              <a:defRPr b="1" sz="1800">
                <a:latin typeface="Montserrat"/>
                <a:ea typeface="Montserrat"/>
                <a:cs typeface="Montserrat"/>
                <a:sym typeface="Montserrat"/>
              </a:defRPr>
            </a:lvl1pPr>
            <a:lvl2pPr lvl="1"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11" name="Google Shape;111;p12"/>
          <p:cNvSpPr/>
          <p:nvPr/>
        </p:nvSpPr>
        <p:spPr>
          <a:xfrm rot="-8782336">
            <a:off x="8507508" y="3695295"/>
            <a:ext cx="1758955" cy="1758955"/>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2"/>
          <p:cNvSpPr/>
          <p:nvPr/>
        </p:nvSpPr>
        <p:spPr>
          <a:xfrm>
            <a:off x="8031574" y="4604000"/>
            <a:ext cx="970800" cy="970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
          <p:cNvSpPr/>
          <p:nvPr/>
        </p:nvSpPr>
        <p:spPr>
          <a:xfrm flipH="1" rot="4518705">
            <a:off x="-553322" y="4076004"/>
            <a:ext cx="1292723" cy="1699628"/>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2"/>
          <p:cNvSpPr/>
          <p:nvPr/>
        </p:nvSpPr>
        <p:spPr>
          <a:xfrm>
            <a:off x="8031575" y="-636950"/>
            <a:ext cx="1581900" cy="1562100"/>
          </a:xfrm>
          <a:prstGeom prst="ellipse">
            <a:avLst/>
          </a:pr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
          <p:cNvSpPr/>
          <p:nvPr/>
        </p:nvSpPr>
        <p:spPr>
          <a:xfrm rot="-8782336">
            <a:off x="-852017" y="-735380"/>
            <a:ext cx="1758955" cy="1758955"/>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p:nvPr/>
        </p:nvSpPr>
        <p:spPr>
          <a:xfrm>
            <a:off x="-1088250" y="-198515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17" name="Shape 117"/>
        <p:cNvGrpSpPr/>
        <p:nvPr/>
      </p:nvGrpSpPr>
      <p:grpSpPr>
        <a:xfrm>
          <a:off x="0" y="0"/>
          <a:ext cx="0" cy="0"/>
          <a:chOff x="0" y="0"/>
          <a:chExt cx="0" cy="0"/>
        </a:xfrm>
      </p:grpSpPr>
      <p:sp>
        <p:nvSpPr>
          <p:cNvPr id="118" name="Google Shape;118;p13"/>
          <p:cNvSpPr/>
          <p:nvPr/>
        </p:nvSpPr>
        <p:spPr>
          <a:xfrm>
            <a:off x="254625" y="130800"/>
            <a:ext cx="8634900" cy="4881900"/>
          </a:xfrm>
          <a:prstGeom prst="roundRect">
            <a:avLst>
              <a:gd fmla="val 5931" name="adj"/>
            </a:avLst>
          </a:prstGeom>
          <a:solidFill>
            <a:schemeClr val="lt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txBox="1"/>
          <p:nvPr>
            <p:ph type="title"/>
          </p:nvPr>
        </p:nvSpPr>
        <p:spPr>
          <a:xfrm>
            <a:off x="1768550" y="1307100"/>
            <a:ext cx="56070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0" name="Shape 120"/>
        <p:cNvGrpSpPr/>
        <p:nvPr/>
      </p:nvGrpSpPr>
      <p:grpSpPr>
        <a:xfrm>
          <a:off x="0" y="0"/>
          <a:ext cx="0" cy="0"/>
          <a:chOff x="0" y="0"/>
          <a:chExt cx="0" cy="0"/>
        </a:xfrm>
      </p:grpSpPr>
      <p:sp>
        <p:nvSpPr>
          <p:cNvPr id="121" name="Google Shape;121;p14"/>
          <p:cNvSpPr txBox="1"/>
          <p:nvPr>
            <p:ph type="title"/>
          </p:nvPr>
        </p:nvSpPr>
        <p:spPr>
          <a:xfrm>
            <a:off x="2539225" y="3100300"/>
            <a:ext cx="5378400" cy="66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22" name="Google Shape;122;p14"/>
          <p:cNvSpPr txBox="1"/>
          <p:nvPr>
            <p:ph idx="1" type="subTitle"/>
          </p:nvPr>
        </p:nvSpPr>
        <p:spPr>
          <a:xfrm>
            <a:off x="856150" y="1126425"/>
            <a:ext cx="7061400" cy="186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15"/>
          <p:cNvSpPr/>
          <p:nvPr>
            <p:ph idx="2" type="pic"/>
          </p:nvPr>
        </p:nvSpPr>
        <p:spPr>
          <a:xfrm>
            <a:off x="0" y="0"/>
            <a:ext cx="9144000" cy="5143500"/>
          </a:xfrm>
          <a:prstGeom prst="rect">
            <a:avLst/>
          </a:prstGeom>
          <a:noFill/>
          <a:ln>
            <a:noFill/>
          </a:ln>
        </p:spPr>
      </p:sp>
      <p:sp>
        <p:nvSpPr>
          <p:cNvPr id="125" name="Google Shape;125;p15"/>
          <p:cNvSpPr txBox="1"/>
          <p:nvPr>
            <p:ph type="title"/>
          </p:nvPr>
        </p:nvSpPr>
        <p:spPr>
          <a:xfrm>
            <a:off x="4871650" y="539500"/>
            <a:ext cx="3559200" cy="994200"/>
          </a:xfrm>
          <a:prstGeom prst="rect">
            <a:avLst/>
          </a:prstGeom>
          <a:solidFill>
            <a:schemeClr val="lt1"/>
          </a:solidFill>
          <a:ln cap="flat" cmpd="sng" w="19050">
            <a:solidFill>
              <a:schemeClr val="dk1"/>
            </a:solidFill>
            <a:prstDash val="solid"/>
            <a:round/>
            <a:headEnd len="sm" w="sm" type="none"/>
            <a:tailEnd len="sm" w="sm" type="none"/>
          </a:ln>
          <a:effectLst>
            <a:outerShdw blurRad="57150" rotWithShape="0" algn="bl" dir="5400000" dist="19050">
              <a:srgbClr val="595959">
                <a:alpha val="49803"/>
              </a:srgbClr>
            </a:outerShdw>
          </a:effectLst>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6" name="Shape 126"/>
        <p:cNvGrpSpPr/>
        <p:nvPr/>
      </p:nvGrpSpPr>
      <p:grpSpPr>
        <a:xfrm>
          <a:off x="0" y="0"/>
          <a:ext cx="0" cy="0"/>
          <a:chOff x="0" y="0"/>
          <a:chExt cx="0" cy="0"/>
        </a:xfrm>
      </p:grpSpPr>
      <p:sp>
        <p:nvSpPr>
          <p:cNvPr id="127" name="Google Shape;127;p16"/>
          <p:cNvSpPr txBox="1"/>
          <p:nvPr>
            <p:ph type="title"/>
          </p:nvPr>
        </p:nvSpPr>
        <p:spPr>
          <a:xfrm>
            <a:off x="713225" y="1077538"/>
            <a:ext cx="3655500" cy="200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28" name="Google Shape;128;p16"/>
          <p:cNvSpPr txBox="1"/>
          <p:nvPr>
            <p:ph idx="1" type="subTitle"/>
          </p:nvPr>
        </p:nvSpPr>
        <p:spPr>
          <a:xfrm>
            <a:off x="713225" y="3255363"/>
            <a:ext cx="3655500" cy="81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29" name="Google Shape;129;p16"/>
          <p:cNvSpPr/>
          <p:nvPr>
            <p:ph idx="2" type="pic"/>
          </p:nvPr>
        </p:nvSpPr>
        <p:spPr>
          <a:xfrm>
            <a:off x="4901000" y="533850"/>
            <a:ext cx="3129000" cy="4075800"/>
          </a:xfrm>
          <a:prstGeom prst="roundRect">
            <a:avLst>
              <a:gd fmla="val 16667" name="adj"/>
            </a:avLst>
          </a:prstGeom>
          <a:noFill/>
          <a:ln cap="flat" cmpd="sng" w="76200">
            <a:solidFill>
              <a:schemeClr val="lt2"/>
            </a:solidFill>
            <a:prstDash val="solid"/>
            <a:round/>
            <a:headEnd len="sm" w="sm" type="none"/>
            <a:tailEnd len="sm" w="sm" type="none"/>
          </a:ln>
          <a:effectLst>
            <a:outerShdw blurRad="57150" rotWithShape="0" algn="bl" dir="5400000" dist="19050">
              <a:srgbClr val="595959">
                <a:alpha val="49803"/>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17"/>
          <p:cNvSpPr/>
          <p:nvPr/>
        </p:nvSpPr>
        <p:spPr>
          <a:xfrm>
            <a:off x="254625" y="130800"/>
            <a:ext cx="8634900" cy="4881900"/>
          </a:xfrm>
          <a:prstGeom prst="roundRect">
            <a:avLst>
              <a:gd fmla="val 5931" name="adj"/>
            </a:avLst>
          </a:prstGeom>
          <a:solidFill>
            <a:schemeClr val="accent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txBox="1"/>
          <p:nvPr>
            <p:ph hasCustomPrompt="1" type="title"/>
          </p:nvPr>
        </p:nvSpPr>
        <p:spPr>
          <a:xfrm>
            <a:off x="1284000" y="1291175"/>
            <a:ext cx="6576000" cy="148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33" name="Google Shape;133;p17"/>
          <p:cNvSpPr txBox="1"/>
          <p:nvPr>
            <p:ph idx="1" type="subTitle"/>
          </p:nvPr>
        </p:nvSpPr>
        <p:spPr>
          <a:xfrm>
            <a:off x="2093250" y="3056375"/>
            <a:ext cx="4957500" cy="497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4" name="Shape 134"/>
        <p:cNvGrpSpPr/>
        <p:nvPr/>
      </p:nvGrpSpPr>
      <p:grpSpPr>
        <a:xfrm>
          <a:off x="0" y="0"/>
          <a:ext cx="0" cy="0"/>
          <a:chOff x="0" y="0"/>
          <a:chExt cx="0" cy="0"/>
        </a:xfrm>
      </p:grpSpPr>
      <p:sp>
        <p:nvSpPr>
          <p:cNvPr id="135" name="Google Shape;135;p18"/>
          <p:cNvSpPr txBox="1"/>
          <p:nvPr>
            <p:ph type="title"/>
          </p:nvPr>
        </p:nvSpPr>
        <p:spPr>
          <a:xfrm>
            <a:off x="3733975" y="552112"/>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6" name="Google Shape;136;p18"/>
          <p:cNvSpPr txBox="1"/>
          <p:nvPr>
            <p:ph idx="1" type="subTitle"/>
          </p:nvPr>
        </p:nvSpPr>
        <p:spPr>
          <a:xfrm>
            <a:off x="3733975" y="1288076"/>
            <a:ext cx="4696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37" name="Google Shape;137;p18"/>
          <p:cNvSpPr txBox="1"/>
          <p:nvPr>
            <p:ph idx="2" type="title"/>
          </p:nvPr>
        </p:nvSpPr>
        <p:spPr>
          <a:xfrm>
            <a:off x="3733975" y="1904368"/>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8" name="Google Shape;138;p18"/>
          <p:cNvSpPr txBox="1"/>
          <p:nvPr>
            <p:ph idx="3" type="subTitle"/>
          </p:nvPr>
        </p:nvSpPr>
        <p:spPr>
          <a:xfrm>
            <a:off x="3733975" y="2640332"/>
            <a:ext cx="4696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39" name="Google Shape;139;p18"/>
          <p:cNvSpPr txBox="1"/>
          <p:nvPr>
            <p:ph idx="4" type="title"/>
          </p:nvPr>
        </p:nvSpPr>
        <p:spPr>
          <a:xfrm>
            <a:off x="3733975" y="3256624"/>
            <a:ext cx="46968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40" name="Google Shape;140;p18"/>
          <p:cNvSpPr txBox="1"/>
          <p:nvPr>
            <p:ph idx="5" type="subTitle"/>
          </p:nvPr>
        </p:nvSpPr>
        <p:spPr>
          <a:xfrm>
            <a:off x="3733975" y="3992588"/>
            <a:ext cx="46968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41" name="Google Shape;141;p18"/>
          <p:cNvSpPr/>
          <p:nvPr>
            <p:ph idx="6" type="pic"/>
          </p:nvPr>
        </p:nvSpPr>
        <p:spPr>
          <a:xfrm>
            <a:off x="410700" y="753450"/>
            <a:ext cx="3642600" cy="3636600"/>
          </a:xfrm>
          <a:prstGeom prst="ellipse">
            <a:avLst/>
          </a:prstGeom>
          <a:noFill/>
          <a:ln cap="flat" cmpd="sng" w="76200">
            <a:solidFill>
              <a:schemeClr val="lt2"/>
            </a:solidFill>
            <a:prstDash val="solid"/>
            <a:round/>
            <a:headEnd len="sm" w="sm" type="none"/>
            <a:tailEnd len="sm" w="sm" type="none"/>
          </a:ln>
          <a:effectLst>
            <a:outerShdw blurRad="57150" rotWithShape="0" algn="bl" dir="5400000" dist="19050">
              <a:schemeClr val="dk2">
                <a:alpha val="20000"/>
              </a:schemeClr>
            </a:outerShdw>
          </a:effectLst>
        </p:spPr>
      </p:sp>
      <p:sp>
        <p:nvSpPr>
          <p:cNvPr id="142" name="Google Shape;142;p18"/>
          <p:cNvSpPr/>
          <p:nvPr/>
        </p:nvSpPr>
        <p:spPr>
          <a:xfrm>
            <a:off x="-1322975" y="454585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8"/>
          <p:cNvSpPr/>
          <p:nvPr/>
        </p:nvSpPr>
        <p:spPr>
          <a:xfrm rot="-6146075">
            <a:off x="8303073" y="-1431109"/>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8"/>
          <p:cNvSpPr/>
          <p:nvPr/>
        </p:nvSpPr>
        <p:spPr>
          <a:xfrm>
            <a:off x="8174825" y="-11636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45" name="Shape 145"/>
        <p:cNvGrpSpPr/>
        <p:nvPr/>
      </p:nvGrpSpPr>
      <p:grpSpPr>
        <a:xfrm>
          <a:off x="0" y="0"/>
          <a:ext cx="0" cy="0"/>
          <a:chOff x="0" y="0"/>
          <a:chExt cx="0" cy="0"/>
        </a:xfrm>
      </p:grpSpPr>
      <p:sp>
        <p:nvSpPr>
          <p:cNvPr id="146" name="Google Shape;146;p19"/>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9"/>
          <p:cNvSpPr txBox="1"/>
          <p:nvPr>
            <p:ph type="title"/>
          </p:nvPr>
        </p:nvSpPr>
        <p:spPr>
          <a:xfrm>
            <a:off x="1531300" y="17335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2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48" name="Google Shape;148;p19"/>
          <p:cNvSpPr txBox="1"/>
          <p:nvPr>
            <p:ph idx="1" type="subTitle"/>
          </p:nvPr>
        </p:nvSpPr>
        <p:spPr>
          <a:xfrm>
            <a:off x="938500" y="3629175"/>
            <a:ext cx="2173200" cy="68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49" name="Google Shape;149;p19"/>
          <p:cNvSpPr txBox="1"/>
          <p:nvPr>
            <p:ph idx="2" type="subTitle"/>
          </p:nvPr>
        </p:nvSpPr>
        <p:spPr>
          <a:xfrm>
            <a:off x="938500" y="3132150"/>
            <a:ext cx="2173200" cy="50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19"/>
          <p:cNvSpPr txBox="1"/>
          <p:nvPr>
            <p:ph idx="3" type="title"/>
          </p:nvPr>
        </p:nvSpPr>
        <p:spPr>
          <a:xfrm>
            <a:off x="4078200" y="17335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2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51" name="Google Shape;151;p19"/>
          <p:cNvSpPr txBox="1"/>
          <p:nvPr>
            <p:ph idx="4" type="subTitle"/>
          </p:nvPr>
        </p:nvSpPr>
        <p:spPr>
          <a:xfrm>
            <a:off x="3485400" y="3629175"/>
            <a:ext cx="2173200" cy="68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2" name="Google Shape;152;p19"/>
          <p:cNvSpPr txBox="1"/>
          <p:nvPr>
            <p:ph idx="5" type="subTitle"/>
          </p:nvPr>
        </p:nvSpPr>
        <p:spPr>
          <a:xfrm>
            <a:off x="3485400" y="3132150"/>
            <a:ext cx="2173200" cy="50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3" name="Google Shape;153;p19"/>
          <p:cNvSpPr txBox="1"/>
          <p:nvPr>
            <p:ph idx="6" type="title"/>
          </p:nvPr>
        </p:nvSpPr>
        <p:spPr>
          <a:xfrm>
            <a:off x="6625100" y="17335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2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54" name="Google Shape;154;p19"/>
          <p:cNvSpPr txBox="1"/>
          <p:nvPr>
            <p:ph idx="7" type="subTitle"/>
          </p:nvPr>
        </p:nvSpPr>
        <p:spPr>
          <a:xfrm>
            <a:off x="6032300" y="3629175"/>
            <a:ext cx="2173200" cy="68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5" name="Google Shape;155;p19"/>
          <p:cNvSpPr txBox="1"/>
          <p:nvPr>
            <p:ph idx="8" type="subTitle"/>
          </p:nvPr>
        </p:nvSpPr>
        <p:spPr>
          <a:xfrm>
            <a:off x="6032300" y="3132150"/>
            <a:ext cx="2173200" cy="50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6" name="Google Shape;156;p19"/>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57" name="Google Shape;157;p19"/>
          <p:cNvSpPr/>
          <p:nvPr/>
        </p:nvSpPr>
        <p:spPr>
          <a:xfrm flipH="1" rot="-9609622">
            <a:off x="-435239" y="221709"/>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rot="-6146075">
            <a:off x="-1740077" y="-1679984"/>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9"/>
          <p:cNvSpPr/>
          <p:nvPr/>
        </p:nvSpPr>
        <p:spPr>
          <a:xfrm>
            <a:off x="-1263575" y="434972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9"/>
          <p:cNvSpPr/>
          <p:nvPr/>
        </p:nvSpPr>
        <p:spPr>
          <a:xfrm flipH="1" rot="-9609622">
            <a:off x="8290636" y="4015659"/>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8262925" y="-107965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2" name="Shape 162"/>
        <p:cNvGrpSpPr/>
        <p:nvPr/>
      </p:nvGrpSpPr>
      <p:grpSpPr>
        <a:xfrm>
          <a:off x="0" y="0"/>
          <a:ext cx="0" cy="0"/>
          <a:chOff x="0" y="0"/>
          <a:chExt cx="0" cy="0"/>
        </a:xfrm>
      </p:grpSpPr>
      <p:sp>
        <p:nvSpPr>
          <p:cNvPr id="163" name="Google Shape;163;p20"/>
          <p:cNvSpPr txBox="1"/>
          <p:nvPr>
            <p:ph type="title"/>
          </p:nvPr>
        </p:nvSpPr>
        <p:spPr>
          <a:xfrm>
            <a:off x="713225" y="1708625"/>
            <a:ext cx="3597900" cy="1063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64" name="Google Shape;164;p20"/>
          <p:cNvSpPr txBox="1"/>
          <p:nvPr>
            <p:ph idx="1" type="subTitle"/>
          </p:nvPr>
        </p:nvSpPr>
        <p:spPr>
          <a:xfrm>
            <a:off x="713225" y="2771825"/>
            <a:ext cx="3597900" cy="80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65" name="Google Shape;165;p20"/>
          <p:cNvSpPr/>
          <p:nvPr/>
        </p:nvSpPr>
        <p:spPr>
          <a:xfrm rot="-6146075">
            <a:off x="7441148" y="3796391"/>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0"/>
          <p:cNvSpPr/>
          <p:nvPr/>
        </p:nvSpPr>
        <p:spPr>
          <a:xfrm>
            <a:off x="8351552" y="3477450"/>
            <a:ext cx="646800" cy="646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0"/>
          <p:cNvSpPr/>
          <p:nvPr/>
        </p:nvSpPr>
        <p:spPr>
          <a:xfrm flipH="1" rot="-9609622">
            <a:off x="8680736" y="-736316"/>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960650" y="424992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 name="Google Shape;14;p3"/>
          <p:cNvSpPr txBox="1"/>
          <p:nvPr>
            <p:ph idx="1" type="body"/>
          </p:nvPr>
        </p:nvSpPr>
        <p:spPr>
          <a:xfrm>
            <a:off x="720000" y="1129376"/>
            <a:ext cx="7704000" cy="382800"/>
          </a:xfrm>
          <a:prstGeom prst="rect">
            <a:avLst/>
          </a:prstGeom>
          <a:noFill/>
          <a:ln>
            <a:noFill/>
          </a:ln>
        </p:spPr>
        <p:txBody>
          <a:bodyPr anchorCtr="0" anchor="t" bIns="91425" lIns="91425" spcFirstLastPara="1" rIns="91425" wrap="square" tIns="91425">
            <a:noAutofit/>
          </a:bodyPr>
          <a:lstStyle>
            <a:lvl1pPr indent="-311150" lvl="0" marL="457200" algn="ctr">
              <a:lnSpc>
                <a:spcPct val="100000"/>
              </a:lnSpc>
              <a:spcBef>
                <a:spcPts val="0"/>
              </a:spcBef>
              <a:spcAft>
                <a:spcPts val="0"/>
              </a:spcAft>
              <a:buSzPts val="1300"/>
              <a:buFont typeface="Nunito Light"/>
              <a:buChar char="●"/>
              <a:defRPr/>
            </a:lvl1pPr>
            <a:lvl2pPr indent="-311150" lvl="1" marL="914400" algn="l">
              <a:lnSpc>
                <a:spcPct val="100000"/>
              </a:lnSpc>
              <a:spcBef>
                <a:spcPts val="0"/>
              </a:spcBef>
              <a:spcAft>
                <a:spcPts val="0"/>
              </a:spcAft>
              <a:buSzPts val="1300"/>
              <a:buFont typeface="Nunito Light"/>
              <a:buChar char="○"/>
              <a:defRPr/>
            </a:lvl2pPr>
            <a:lvl3pPr indent="-311150" lvl="2" marL="1371600" algn="l">
              <a:lnSpc>
                <a:spcPct val="100000"/>
              </a:lnSpc>
              <a:spcBef>
                <a:spcPts val="0"/>
              </a:spcBef>
              <a:spcAft>
                <a:spcPts val="0"/>
              </a:spcAft>
              <a:buSzPts val="1300"/>
              <a:buFont typeface="Nunito Light"/>
              <a:buChar char="■"/>
              <a:defRPr/>
            </a:lvl3pPr>
            <a:lvl4pPr indent="-311150" lvl="3" marL="1828800" algn="l">
              <a:lnSpc>
                <a:spcPct val="100000"/>
              </a:lnSpc>
              <a:spcBef>
                <a:spcPts val="0"/>
              </a:spcBef>
              <a:spcAft>
                <a:spcPts val="0"/>
              </a:spcAft>
              <a:buSzPts val="1300"/>
              <a:buFont typeface="Nunito Light"/>
              <a:buChar char="●"/>
              <a:defRPr/>
            </a:lvl4pPr>
            <a:lvl5pPr indent="-311150" lvl="4" marL="2286000" algn="l">
              <a:lnSpc>
                <a:spcPct val="100000"/>
              </a:lnSpc>
              <a:spcBef>
                <a:spcPts val="0"/>
              </a:spcBef>
              <a:spcAft>
                <a:spcPts val="0"/>
              </a:spcAft>
              <a:buSzPts val="1300"/>
              <a:buFont typeface="Nunito Light"/>
              <a:buChar char="○"/>
              <a:defRPr/>
            </a:lvl5pPr>
            <a:lvl6pPr indent="-311150" lvl="5" marL="2743200" algn="l">
              <a:lnSpc>
                <a:spcPct val="100000"/>
              </a:lnSpc>
              <a:spcBef>
                <a:spcPts val="0"/>
              </a:spcBef>
              <a:spcAft>
                <a:spcPts val="0"/>
              </a:spcAft>
              <a:buSzPts val="1300"/>
              <a:buFont typeface="Nunito Light"/>
              <a:buChar char="■"/>
              <a:defRPr/>
            </a:lvl6pPr>
            <a:lvl7pPr indent="-311150" lvl="6" marL="3200400" algn="l">
              <a:lnSpc>
                <a:spcPct val="100000"/>
              </a:lnSpc>
              <a:spcBef>
                <a:spcPts val="0"/>
              </a:spcBef>
              <a:spcAft>
                <a:spcPts val="0"/>
              </a:spcAft>
              <a:buSzPts val="1300"/>
              <a:buFont typeface="Nunito Light"/>
              <a:buChar char="●"/>
              <a:defRPr/>
            </a:lvl7pPr>
            <a:lvl8pPr indent="-311150" lvl="7" marL="3657600" algn="l">
              <a:lnSpc>
                <a:spcPct val="100000"/>
              </a:lnSpc>
              <a:spcBef>
                <a:spcPts val="0"/>
              </a:spcBef>
              <a:spcAft>
                <a:spcPts val="0"/>
              </a:spcAft>
              <a:buSzPts val="1300"/>
              <a:buFont typeface="Nunito Light"/>
              <a:buChar char="○"/>
              <a:defRPr/>
            </a:lvl8pPr>
            <a:lvl9pPr indent="-311150" lvl="8" marL="4114800" algn="l">
              <a:lnSpc>
                <a:spcPct val="100000"/>
              </a:lnSpc>
              <a:spcBef>
                <a:spcPts val="0"/>
              </a:spcBef>
              <a:spcAft>
                <a:spcPts val="0"/>
              </a:spcAft>
              <a:buSzPts val="1300"/>
              <a:buFont typeface="Nunito Light"/>
              <a:buChar char="■"/>
              <a:defRPr/>
            </a:lvl9pPr>
          </a:lstStyle>
          <a:p/>
        </p:txBody>
      </p:sp>
      <p:sp>
        <p:nvSpPr>
          <p:cNvPr id="15" name="Google Shape;15;p3"/>
          <p:cNvSpPr/>
          <p:nvPr/>
        </p:nvSpPr>
        <p:spPr>
          <a:xfrm rot="925555">
            <a:off x="-357489" y="4086044"/>
            <a:ext cx="1292750" cy="1699689"/>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rot="-8782336">
            <a:off x="-832242" y="-870480"/>
            <a:ext cx="1758955" cy="1758955"/>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rot="-2537566">
            <a:off x="8193333" y="-1221537"/>
            <a:ext cx="1752893" cy="2304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8593900" y="37411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69" name="Shape 169"/>
        <p:cNvGrpSpPr/>
        <p:nvPr/>
      </p:nvGrpSpPr>
      <p:grpSpPr>
        <a:xfrm>
          <a:off x="0" y="0"/>
          <a:ext cx="0" cy="0"/>
          <a:chOff x="0" y="0"/>
          <a:chExt cx="0" cy="0"/>
        </a:xfrm>
      </p:grpSpPr>
      <p:sp>
        <p:nvSpPr>
          <p:cNvPr id="170" name="Google Shape;170;p21"/>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1"/>
          <p:cNvSpPr txBox="1"/>
          <p:nvPr>
            <p:ph type="title"/>
          </p:nvPr>
        </p:nvSpPr>
        <p:spPr>
          <a:xfrm>
            <a:off x="4837200" y="1501200"/>
            <a:ext cx="3593400" cy="1060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72" name="Google Shape;172;p21"/>
          <p:cNvSpPr txBox="1"/>
          <p:nvPr>
            <p:ph idx="1" type="subTitle"/>
          </p:nvPr>
        </p:nvSpPr>
        <p:spPr>
          <a:xfrm>
            <a:off x="4837375" y="2562000"/>
            <a:ext cx="3593400" cy="836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3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173" name="Google Shape;173;p21"/>
          <p:cNvSpPr/>
          <p:nvPr/>
        </p:nvSpPr>
        <p:spPr>
          <a:xfrm flipH="1" rot="-9609622">
            <a:off x="-106539" y="-862066"/>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1176275" y="428622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1"/>
          <p:cNvSpPr/>
          <p:nvPr/>
        </p:nvSpPr>
        <p:spPr>
          <a:xfrm flipH="1" rot="-9609622">
            <a:off x="8759873" y="4035909"/>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7905013" y="-861875"/>
            <a:ext cx="1868400" cy="186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 name="Shape 177"/>
        <p:cNvGrpSpPr/>
        <p:nvPr/>
      </p:nvGrpSpPr>
      <p:grpSpPr>
        <a:xfrm>
          <a:off x="0" y="0"/>
          <a:ext cx="0" cy="0"/>
          <a:chOff x="0" y="0"/>
          <a:chExt cx="0" cy="0"/>
        </a:xfrm>
      </p:grpSpPr>
      <p:sp>
        <p:nvSpPr>
          <p:cNvPr id="178" name="Google Shape;178;p22"/>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80" name="Google Shape;180;p22"/>
          <p:cNvSpPr/>
          <p:nvPr/>
        </p:nvSpPr>
        <p:spPr>
          <a:xfrm flipH="1" rot="-9609622">
            <a:off x="-563239" y="-610216"/>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rot="-6146075">
            <a:off x="-1684077" y="-1943534"/>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2"/>
          <p:cNvSpPr/>
          <p:nvPr/>
        </p:nvSpPr>
        <p:spPr>
          <a:xfrm flipH="1" rot="-9609622">
            <a:off x="8370961" y="4034384"/>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8168988" y="-1020125"/>
            <a:ext cx="1868400" cy="186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2"/>
          <p:cNvSpPr/>
          <p:nvPr/>
        </p:nvSpPr>
        <p:spPr>
          <a:xfrm>
            <a:off x="-279000" y="4440800"/>
            <a:ext cx="898200" cy="886800"/>
          </a:xfrm>
          <a:prstGeom prst="ellipse">
            <a:avLst/>
          </a:pr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5" name="Shape 185"/>
        <p:cNvGrpSpPr/>
        <p:nvPr/>
      </p:nvGrpSpPr>
      <p:grpSpPr>
        <a:xfrm>
          <a:off x="0" y="0"/>
          <a:ext cx="0" cy="0"/>
          <a:chOff x="0" y="0"/>
          <a:chExt cx="0" cy="0"/>
        </a:xfrm>
      </p:grpSpPr>
      <p:sp>
        <p:nvSpPr>
          <p:cNvPr id="186" name="Google Shape;186;p23"/>
          <p:cNvSpPr txBox="1"/>
          <p:nvPr>
            <p:ph type="title"/>
          </p:nvPr>
        </p:nvSpPr>
        <p:spPr>
          <a:xfrm>
            <a:off x="651900" y="445025"/>
            <a:ext cx="7860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87" name="Google Shape;187;p23"/>
          <p:cNvSpPr/>
          <p:nvPr/>
        </p:nvSpPr>
        <p:spPr>
          <a:xfrm rot="-9313051">
            <a:off x="-1275047" y="-1355324"/>
            <a:ext cx="2290216" cy="223464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flipH="1" rot="-9609622">
            <a:off x="8561586" y="4112609"/>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621500" y="4517175"/>
            <a:ext cx="1606200" cy="16062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a:off x="8311613" y="-1172200"/>
            <a:ext cx="1868400" cy="186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p:nvPr/>
        </p:nvSpPr>
        <p:spPr>
          <a:xfrm rot="-6146075">
            <a:off x="8426073" y="2274316"/>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_1">
    <p:spTree>
      <p:nvGrpSpPr>
        <p:cNvPr id="192" name="Shape 192"/>
        <p:cNvGrpSpPr/>
        <p:nvPr/>
      </p:nvGrpSpPr>
      <p:grpSpPr>
        <a:xfrm>
          <a:off x="0" y="0"/>
          <a:ext cx="0" cy="0"/>
          <a:chOff x="0" y="0"/>
          <a:chExt cx="0" cy="0"/>
        </a:xfrm>
      </p:grpSpPr>
      <p:sp>
        <p:nvSpPr>
          <p:cNvPr id="193" name="Google Shape;193;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94" name="Google Shape;194;p24"/>
          <p:cNvSpPr/>
          <p:nvPr/>
        </p:nvSpPr>
        <p:spPr>
          <a:xfrm flipH="1" rot="-9609622">
            <a:off x="-146539" y="-742091"/>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952275" y="4601950"/>
            <a:ext cx="2063400" cy="20634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flipH="1" rot="-9609622">
            <a:off x="8607873" y="4248009"/>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8104988" y="-1031025"/>
            <a:ext cx="1868400" cy="1868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4"/>
          <p:cNvSpPr/>
          <p:nvPr/>
        </p:nvSpPr>
        <p:spPr>
          <a:xfrm rot="-6146075">
            <a:off x="-1876052" y="-2143934"/>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rot="-6146075">
            <a:off x="7491448" y="4691241"/>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00" name="Shape 200"/>
        <p:cNvGrpSpPr/>
        <p:nvPr/>
      </p:nvGrpSpPr>
      <p:grpSpPr>
        <a:xfrm>
          <a:off x="0" y="0"/>
          <a:ext cx="0" cy="0"/>
          <a:chOff x="0" y="0"/>
          <a:chExt cx="0" cy="0"/>
        </a:xfrm>
      </p:grpSpPr>
      <p:sp>
        <p:nvSpPr>
          <p:cNvPr id="201" name="Google Shape;201;p25"/>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03" name="Google Shape;203;p25"/>
          <p:cNvSpPr/>
          <p:nvPr/>
        </p:nvSpPr>
        <p:spPr>
          <a:xfrm>
            <a:off x="7831150" y="-135255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5"/>
          <p:cNvSpPr/>
          <p:nvPr/>
        </p:nvSpPr>
        <p:spPr>
          <a:xfrm>
            <a:off x="-956850" y="44051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5"/>
          <p:cNvSpPr/>
          <p:nvPr/>
        </p:nvSpPr>
        <p:spPr>
          <a:xfrm rot="-9313051">
            <a:off x="-991797" y="-1017849"/>
            <a:ext cx="2290216" cy="223464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5"/>
          <p:cNvSpPr/>
          <p:nvPr/>
        </p:nvSpPr>
        <p:spPr>
          <a:xfrm rot="-6146075">
            <a:off x="7900498" y="3437116"/>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7" name="Shape 207"/>
        <p:cNvGrpSpPr/>
        <p:nvPr/>
      </p:nvGrpSpPr>
      <p:grpSpPr>
        <a:xfrm>
          <a:off x="0" y="0"/>
          <a:ext cx="0" cy="0"/>
          <a:chOff x="0" y="0"/>
          <a:chExt cx="0" cy="0"/>
        </a:xfrm>
      </p:grpSpPr>
      <p:sp>
        <p:nvSpPr>
          <p:cNvPr id="208" name="Google Shape;208;p26"/>
          <p:cNvSpPr/>
          <p:nvPr/>
        </p:nvSpPr>
        <p:spPr>
          <a:xfrm>
            <a:off x="254625" y="130800"/>
            <a:ext cx="8634900" cy="4881900"/>
          </a:xfrm>
          <a:prstGeom prst="roundRect">
            <a:avLst>
              <a:gd fmla="val 5931" name="adj"/>
            </a:avLst>
          </a:prstGeom>
          <a:solidFill>
            <a:schemeClr val="accent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10" name="Google Shape;210;p26"/>
          <p:cNvSpPr txBox="1"/>
          <p:nvPr>
            <p:ph idx="1" type="subTitle"/>
          </p:nvPr>
        </p:nvSpPr>
        <p:spPr>
          <a:xfrm>
            <a:off x="5055284" y="3847624"/>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1" name="Google Shape;211;p26"/>
          <p:cNvSpPr txBox="1"/>
          <p:nvPr>
            <p:ph idx="2" type="subTitle"/>
          </p:nvPr>
        </p:nvSpPr>
        <p:spPr>
          <a:xfrm>
            <a:off x="1583300" y="3847624"/>
            <a:ext cx="2505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2" name="Google Shape;212;p26"/>
          <p:cNvSpPr txBox="1"/>
          <p:nvPr>
            <p:ph idx="3" type="subTitle"/>
          </p:nvPr>
        </p:nvSpPr>
        <p:spPr>
          <a:xfrm>
            <a:off x="5055275" y="3274925"/>
            <a:ext cx="2505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3" name="Google Shape;213;p26"/>
          <p:cNvSpPr txBox="1"/>
          <p:nvPr>
            <p:ph idx="4" type="subTitle"/>
          </p:nvPr>
        </p:nvSpPr>
        <p:spPr>
          <a:xfrm>
            <a:off x="1583075" y="3274925"/>
            <a:ext cx="25056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2"/>
        </a:solidFill>
      </p:bgPr>
    </p:bg>
    <p:spTree>
      <p:nvGrpSpPr>
        <p:cNvPr id="214" name="Shape 214"/>
        <p:cNvGrpSpPr/>
        <p:nvPr/>
      </p:nvGrpSpPr>
      <p:grpSpPr>
        <a:xfrm>
          <a:off x="0" y="0"/>
          <a:ext cx="0" cy="0"/>
          <a:chOff x="0" y="0"/>
          <a:chExt cx="0" cy="0"/>
        </a:xfrm>
      </p:grpSpPr>
      <p:sp>
        <p:nvSpPr>
          <p:cNvPr id="215" name="Google Shape;215;p27"/>
          <p:cNvSpPr txBox="1"/>
          <p:nvPr>
            <p:ph type="title"/>
          </p:nvPr>
        </p:nvSpPr>
        <p:spPr>
          <a:xfrm>
            <a:off x="3224575" y="2444125"/>
            <a:ext cx="5206200" cy="174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6" name="Google Shape;216;p27"/>
          <p:cNvSpPr txBox="1"/>
          <p:nvPr>
            <p:ph idx="2" type="title"/>
          </p:nvPr>
        </p:nvSpPr>
        <p:spPr>
          <a:xfrm>
            <a:off x="3224575" y="1188000"/>
            <a:ext cx="1827900" cy="10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8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17" name="Google Shape;217;p27"/>
          <p:cNvSpPr/>
          <p:nvPr>
            <p:ph idx="3" type="pic"/>
          </p:nvPr>
        </p:nvSpPr>
        <p:spPr>
          <a:xfrm>
            <a:off x="461575" y="1457125"/>
            <a:ext cx="2763000" cy="2728200"/>
          </a:xfrm>
          <a:prstGeom prst="ellipse">
            <a:avLst/>
          </a:prstGeom>
          <a:noFill/>
          <a:ln cap="flat" cmpd="sng" w="76200">
            <a:solidFill>
              <a:schemeClr val="lt2"/>
            </a:solidFill>
            <a:prstDash val="solid"/>
            <a:round/>
            <a:headEnd len="sm" w="sm" type="none"/>
            <a:tailEnd len="sm" w="sm" type="none"/>
          </a:ln>
          <a:effectLst>
            <a:outerShdw blurRad="57150" rotWithShape="0" algn="bl" dir="5400000" dist="19050">
              <a:schemeClr val="dk2">
                <a:alpha val="17647"/>
              </a:schemeClr>
            </a:outerShdw>
          </a:effectLst>
        </p:spPr>
      </p:sp>
      <p:sp>
        <p:nvSpPr>
          <p:cNvPr id="218" name="Google Shape;218;p27"/>
          <p:cNvSpPr/>
          <p:nvPr/>
        </p:nvSpPr>
        <p:spPr>
          <a:xfrm rot="2934124">
            <a:off x="8111385" y="3988806"/>
            <a:ext cx="1852659" cy="2435946"/>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rot="2932170">
            <a:off x="-459646" y="-615558"/>
            <a:ext cx="1292750" cy="1699626"/>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527950" y="44689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1" name="Shape 221"/>
        <p:cNvGrpSpPr/>
        <p:nvPr/>
      </p:nvGrpSpPr>
      <p:grpSpPr>
        <a:xfrm>
          <a:off x="0" y="0"/>
          <a:ext cx="0" cy="0"/>
          <a:chOff x="0" y="0"/>
          <a:chExt cx="0" cy="0"/>
        </a:xfrm>
      </p:grpSpPr>
      <p:sp>
        <p:nvSpPr>
          <p:cNvPr id="222" name="Google Shape;222;p28"/>
          <p:cNvSpPr/>
          <p:nvPr/>
        </p:nvSpPr>
        <p:spPr>
          <a:xfrm>
            <a:off x="254625" y="130800"/>
            <a:ext cx="8634900" cy="4881900"/>
          </a:xfrm>
          <a:prstGeom prst="roundRect">
            <a:avLst>
              <a:gd fmla="val 5931" name="adj"/>
            </a:avLst>
          </a:prstGeom>
          <a:solidFill>
            <a:schemeClr val="lt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8"/>
          <p:cNvSpPr txBox="1"/>
          <p:nvPr>
            <p:ph type="title"/>
          </p:nvPr>
        </p:nvSpPr>
        <p:spPr>
          <a:xfrm>
            <a:off x="2347950" y="539500"/>
            <a:ext cx="4448100" cy="130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000"/>
              <a:buNone/>
              <a:defRPr sz="7200">
                <a:solidFill>
                  <a:schemeClr val="dk1"/>
                </a:solidFill>
              </a:defRPr>
            </a:lvl1pPr>
            <a:lvl2pPr lvl="1" algn="ctr">
              <a:lnSpc>
                <a:spcPct val="100000"/>
              </a:lnSpc>
              <a:spcBef>
                <a:spcPts val="0"/>
              </a:spcBef>
              <a:spcAft>
                <a:spcPts val="0"/>
              </a:spcAft>
              <a:buClr>
                <a:schemeClr val="dk1"/>
              </a:buClr>
              <a:buSzPts val="3500"/>
              <a:buNone/>
              <a:defRPr>
                <a:solidFill>
                  <a:schemeClr val="dk1"/>
                </a:solidFill>
              </a:defRPr>
            </a:lvl2pPr>
            <a:lvl3pPr lvl="2" algn="ctr">
              <a:lnSpc>
                <a:spcPct val="100000"/>
              </a:lnSpc>
              <a:spcBef>
                <a:spcPts val="0"/>
              </a:spcBef>
              <a:spcAft>
                <a:spcPts val="0"/>
              </a:spcAft>
              <a:buClr>
                <a:schemeClr val="dk1"/>
              </a:buClr>
              <a:buSzPts val="3500"/>
              <a:buNone/>
              <a:defRPr>
                <a:solidFill>
                  <a:schemeClr val="dk1"/>
                </a:solidFill>
              </a:defRPr>
            </a:lvl3pPr>
            <a:lvl4pPr lvl="3" algn="ctr">
              <a:lnSpc>
                <a:spcPct val="100000"/>
              </a:lnSpc>
              <a:spcBef>
                <a:spcPts val="0"/>
              </a:spcBef>
              <a:spcAft>
                <a:spcPts val="0"/>
              </a:spcAft>
              <a:buClr>
                <a:schemeClr val="dk1"/>
              </a:buClr>
              <a:buSzPts val="3500"/>
              <a:buNone/>
              <a:defRPr>
                <a:solidFill>
                  <a:schemeClr val="dk1"/>
                </a:solidFill>
              </a:defRPr>
            </a:lvl4pPr>
            <a:lvl5pPr lvl="4" algn="ctr">
              <a:lnSpc>
                <a:spcPct val="100000"/>
              </a:lnSpc>
              <a:spcBef>
                <a:spcPts val="0"/>
              </a:spcBef>
              <a:spcAft>
                <a:spcPts val="0"/>
              </a:spcAft>
              <a:buClr>
                <a:schemeClr val="dk1"/>
              </a:buClr>
              <a:buSzPts val="3500"/>
              <a:buNone/>
              <a:defRPr>
                <a:solidFill>
                  <a:schemeClr val="dk1"/>
                </a:solidFill>
              </a:defRPr>
            </a:lvl5pPr>
            <a:lvl6pPr lvl="5" algn="ctr">
              <a:lnSpc>
                <a:spcPct val="100000"/>
              </a:lnSpc>
              <a:spcBef>
                <a:spcPts val="0"/>
              </a:spcBef>
              <a:spcAft>
                <a:spcPts val="0"/>
              </a:spcAft>
              <a:buClr>
                <a:schemeClr val="dk1"/>
              </a:buClr>
              <a:buSzPts val="3500"/>
              <a:buNone/>
              <a:defRPr>
                <a:solidFill>
                  <a:schemeClr val="dk1"/>
                </a:solidFill>
              </a:defRPr>
            </a:lvl6pPr>
            <a:lvl7pPr lvl="6" algn="ctr">
              <a:lnSpc>
                <a:spcPct val="100000"/>
              </a:lnSpc>
              <a:spcBef>
                <a:spcPts val="0"/>
              </a:spcBef>
              <a:spcAft>
                <a:spcPts val="0"/>
              </a:spcAft>
              <a:buClr>
                <a:schemeClr val="dk1"/>
              </a:buClr>
              <a:buSzPts val="3500"/>
              <a:buNone/>
              <a:defRPr>
                <a:solidFill>
                  <a:schemeClr val="dk1"/>
                </a:solidFill>
              </a:defRPr>
            </a:lvl7pPr>
            <a:lvl8pPr lvl="7" algn="ctr">
              <a:lnSpc>
                <a:spcPct val="100000"/>
              </a:lnSpc>
              <a:spcBef>
                <a:spcPts val="0"/>
              </a:spcBef>
              <a:spcAft>
                <a:spcPts val="0"/>
              </a:spcAft>
              <a:buClr>
                <a:schemeClr val="dk1"/>
              </a:buClr>
              <a:buSzPts val="3500"/>
              <a:buNone/>
              <a:defRPr>
                <a:solidFill>
                  <a:schemeClr val="dk1"/>
                </a:solidFill>
              </a:defRPr>
            </a:lvl8pPr>
            <a:lvl9pPr lvl="8" algn="ctr">
              <a:lnSpc>
                <a:spcPct val="100000"/>
              </a:lnSpc>
              <a:spcBef>
                <a:spcPts val="0"/>
              </a:spcBef>
              <a:spcAft>
                <a:spcPts val="0"/>
              </a:spcAft>
              <a:buClr>
                <a:schemeClr val="dk1"/>
              </a:buClr>
              <a:buSzPts val="3500"/>
              <a:buNone/>
              <a:defRPr>
                <a:solidFill>
                  <a:schemeClr val="dk1"/>
                </a:solidFill>
              </a:defRPr>
            </a:lvl9pPr>
          </a:lstStyle>
          <a:p/>
        </p:txBody>
      </p:sp>
      <p:sp>
        <p:nvSpPr>
          <p:cNvPr id="224" name="Google Shape;224;p28"/>
          <p:cNvSpPr txBox="1"/>
          <p:nvPr>
            <p:ph idx="1" type="subTitle"/>
          </p:nvPr>
        </p:nvSpPr>
        <p:spPr>
          <a:xfrm>
            <a:off x="2347900" y="1841450"/>
            <a:ext cx="4448100" cy="105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300"/>
              <a:buNone/>
              <a:defRPr>
                <a:solidFill>
                  <a:schemeClr val="dk1"/>
                </a:solidFill>
              </a:defRPr>
            </a:lvl1pPr>
            <a:lvl2pPr lvl="1" algn="ctr">
              <a:lnSpc>
                <a:spcPct val="100000"/>
              </a:lnSpc>
              <a:spcBef>
                <a:spcPts val="0"/>
              </a:spcBef>
              <a:spcAft>
                <a:spcPts val="0"/>
              </a:spcAft>
              <a:buClr>
                <a:schemeClr val="dk1"/>
              </a:buClr>
              <a:buSzPts val="1300"/>
              <a:buNone/>
              <a:defRPr>
                <a:solidFill>
                  <a:schemeClr val="dk1"/>
                </a:solidFill>
              </a:defRPr>
            </a:lvl2pPr>
            <a:lvl3pPr lvl="2" algn="ctr">
              <a:lnSpc>
                <a:spcPct val="100000"/>
              </a:lnSpc>
              <a:spcBef>
                <a:spcPts val="0"/>
              </a:spcBef>
              <a:spcAft>
                <a:spcPts val="0"/>
              </a:spcAft>
              <a:buClr>
                <a:schemeClr val="dk1"/>
              </a:buClr>
              <a:buSzPts val="1300"/>
              <a:buNone/>
              <a:defRPr>
                <a:solidFill>
                  <a:schemeClr val="dk1"/>
                </a:solidFill>
              </a:defRPr>
            </a:lvl3pPr>
            <a:lvl4pPr lvl="3" algn="ctr">
              <a:lnSpc>
                <a:spcPct val="100000"/>
              </a:lnSpc>
              <a:spcBef>
                <a:spcPts val="0"/>
              </a:spcBef>
              <a:spcAft>
                <a:spcPts val="0"/>
              </a:spcAft>
              <a:buClr>
                <a:schemeClr val="dk1"/>
              </a:buClr>
              <a:buSzPts val="1300"/>
              <a:buNone/>
              <a:defRPr>
                <a:solidFill>
                  <a:schemeClr val="dk1"/>
                </a:solidFill>
              </a:defRPr>
            </a:lvl4pPr>
            <a:lvl5pPr lvl="4" algn="ctr">
              <a:lnSpc>
                <a:spcPct val="100000"/>
              </a:lnSpc>
              <a:spcBef>
                <a:spcPts val="0"/>
              </a:spcBef>
              <a:spcAft>
                <a:spcPts val="0"/>
              </a:spcAft>
              <a:buClr>
                <a:schemeClr val="dk1"/>
              </a:buClr>
              <a:buSzPts val="1300"/>
              <a:buNone/>
              <a:defRPr>
                <a:solidFill>
                  <a:schemeClr val="dk1"/>
                </a:solidFill>
              </a:defRPr>
            </a:lvl5pPr>
            <a:lvl6pPr lvl="5" algn="ctr">
              <a:lnSpc>
                <a:spcPct val="100000"/>
              </a:lnSpc>
              <a:spcBef>
                <a:spcPts val="0"/>
              </a:spcBef>
              <a:spcAft>
                <a:spcPts val="0"/>
              </a:spcAft>
              <a:buClr>
                <a:schemeClr val="dk1"/>
              </a:buClr>
              <a:buSzPts val="1300"/>
              <a:buNone/>
              <a:defRPr>
                <a:solidFill>
                  <a:schemeClr val="dk1"/>
                </a:solidFill>
              </a:defRPr>
            </a:lvl6pPr>
            <a:lvl7pPr lvl="6" algn="ctr">
              <a:lnSpc>
                <a:spcPct val="100000"/>
              </a:lnSpc>
              <a:spcBef>
                <a:spcPts val="0"/>
              </a:spcBef>
              <a:spcAft>
                <a:spcPts val="0"/>
              </a:spcAft>
              <a:buClr>
                <a:schemeClr val="dk1"/>
              </a:buClr>
              <a:buSzPts val="1300"/>
              <a:buNone/>
              <a:defRPr>
                <a:solidFill>
                  <a:schemeClr val="dk1"/>
                </a:solidFill>
              </a:defRPr>
            </a:lvl7pPr>
            <a:lvl8pPr lvl="7" algn="ctr">
              <a:lnSpc>
                <a:spcPct val="100000"/>
              </a:lnSpc>
              <a:spcBef>
                <a:spcPts val="0"/>
              </a:spcBef>
              <a:spcAft>
                <a:spcPts val="0"/>
              </a:spcAft>
              <a:buClr>
                <a:schemeClr val="dk1"/>
              </a:buClr>
              <a:buSzPts val="1300"/>
              <a:buNone/>
              <a:defRPr>
                <a:solidFill>
                  <a:schemeClr val="dk1"/>
                </a:solidFill>
              </a:defRPr>
            </a:lvl8pPr>
            <a:lvl9pPr lvl="8" algn="ctr">
              <a:lnSpc>
                <a:spcPct val="100000"/>
              </a:lnSpc>
              <a:spcBef>
                <a:spcPts val="0"/>
              </a:spcBef>
              <a:spcAft>
                <a:spcPts val="0"/>
              </a:spcAft>
              <a:buClr>
                <a:schemeClr val="dk1"/>
              </a:buClr>
              <a:buSzPts val="1300"/>
              <a:buNone/>
              <a:defRPr>
                <a:solidFill>
                  <a:schemeClr val="dk1"/>
                </a:solidFill>
              </a:defRPr>
            </a:lvl9pPr>
          </a:lstStyle>
          <a:p/>
        </p:txBody>
      </p:sp>
      <p:sp>
        <p:nvSpPr>
          <p:cNvPr id="225" name="Google Shape;225;p28"/>
          <p:cNvSpPr txBox="1"/>
          <p:nvPr/>
        </p:nvSpPr>
        <p:spPr>
          <a:xfrm>
            <a:off x="2099100" y="3676950"/>
            <a:ext cx="4945800" cy="55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Jost"/>
                <a:ea typeface="Jost"/>
                <a:cs typeface="Jost"/>
                <a:sym typeface="Jost"/>
              </a:rPr>
              <a:t>CREDITS:</a:t>
            </a:r>
            <a:r>
              <a:rPr b="0" i="0" lang="en" sz="1000" u="none" cap="none" strike="noStrike">
                <a:solidFill>
                  <a:schemeClr val="dk1"/>
                </a:solidFill>
                <a:latin typeface="Jost"/>
                <a:ea typeface="Jost"/>
                <a:cs typeface="Jost"/>
                <a:sym typeface="Jost"/>
              </a:rPr>
              <a:t> This presentation template was created by </a:t>
            </a:r>
            <a:r>
              <a:rPr b="1" i="0" lang="en" sz="1000" u="sng" cap="none" strike="noStrike">
                <a:solidFill>
                  <a:schemeClr val="hlink"/>
                </a:solidFill>
                <a:latin typeface="Jost"/>
                <a:ea typeface="Jost"/>
                <a:cs typeface="Jost"/>
                <a:sym typeface="Jost"/>
                <a:hlinkClick r:id="rId2"/>
              </a:rPr>
              <a:t>Slidesgo</a:t>
            </a:r>
            <a:r>
              <a:rPr b="0" i="0" lang="en" sz="1000" u="none" cap="none" strike="noStrike">
                <a:solidFill>
                  <a:schemeClr val="dk1"/>
                </a:solidFill>
                <a:latin typeface="Jost"/>
                <a:ea typeface="Jost"/>
                <a:cs typeface="Jost"/>
                <a:sym typeface="Jost"/>
              </a:rPr>
              <a:t>, and includes icons by </a:t>
            </a:r>
            <a:r>
              <a:rPr b="1" i="0" lang="en" sz="1000" u="sng" cap="none" strike="noStrike">
                <a:solidFill>
                  <a:schemeClr val="hlink"/>
                </a:solidFill>
                <a:latin typeface="Jost"/>
                <a:ea typeface="Jost"/>
                <a:cs typeface="Jost"/>
                <a:sym typeface="Jost"/>
                <a:hlinkClick r:id="rId3"/>
              </a:rPr>
              <a:t>Flaticon</a:t>
            </a:r>
            <a:r>
              <a:rPr b="0" i="0" lang="en" sz="1000" u="none" cap="none" strike="noStrike">
                <a:solidFill>
                  <a:schemeClr val="dk1"/>
                </a:solidFill>
                <a:latin typeface="Jost"/>
                <a:ea typeface="Jost"/>
                <a:cs typeface="Jost"/>
                <a:sym typeface="Jost"/>
              </a:rPr>
              <a:t>, and infographics &amp; images by </a:t>
            </a:r>
            <a:r>
              <a:rPr b="1" i="0" lang="en" sz="1000" u="sng" cap="none" strike="noStrike">
                <a:solidFill>
                  <a:schemeClr val="hlink"/>
                </a:solidFill>
                <a:latin typeface="Jost"/>
                <a:ea typeface="Jost"/>
                <a:cs typeface="Jost"/>
                <a:sym typeface="Jost"/>
                <a:hlinkClick r:id="rId4"/>
              </a:rPr>
              <a:t>Freepik</a:t>
            </a:r>
            <a:r>
              <a:rPr b="0" i="0" lang="en" sz="1000" u="sng" cap="none" strike="noStrike">
                <a:solidFill>
                  <a:schemeClr val="accent1"/>
                </a:solidFill>
                <a:latin typeface="Jost"/>
                <a:ea typeface="Jost"/>
                <a:cs typeface="Jost"/>
                <a:sym typeface="Jost"/>
              </a:rPr>
              <a:t> </a:t>
            </a:r>
            <a:endParaRPr b="1" i="0" sz="1000" u="sng" cap="none" strike="noStrike">
              <a:solidFill>
                <a:schemeClr val="accent1"/>
              </a:solidFill>
              <a:latin typeface="Jost"/>
              <a:ea typeface="Jost"/>
              <a:cs typeface="Jost"/>
              <a:sym typeface="Jos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26" name="Shape 226"/>
        <p:cNvGrpSpPr/>
        <p:nvPr/>
      </p:nvGrpSpPr>
      <p:grpSpPr>
        <a:xfrm>
          <a:off x="0" y="0"/>
          <a:ext cx="0" cy="0"/>
          <a:chOff x="0" y="0"/>
          <a:chExt cx="0" cy="0"/>
        </a:xfrm>
      </p:grpSpPr>
      <p:sp>
        <p:nvSpPr>
          <p:cNvPr id="227" name="Google Shape;227;p29"/>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29" name="Google Shape;229;p29"/>
          <p:cNvSpPr txBox="1"/>
          <p:nvPr>
            <p:ph idx="1" type="body"/>
          </p:nvPr>
        </p:nvSpPr>
        <p:spPr>
          <a:xfrm>
            <a:off x="720000" y="1129374"/>
            <a:ext cx="7704000" cy="30714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300"/>
              </a:spcBef>
              <a:spcAft>
                <a:spcPts val="0"/>
              </a:spcAft>
              <a:buSzPts val="1300"/>
              <a:buFont typeface="Nunito Light"/>
              <a:buChar char="●"/>
              <a:defRPr/>
            </a:lvl1pPr>
            <a:lvl2pPr indent="-311150" lvl="1" marL="914400" algn="l">
              <a:lnSpc>
                <a:spcPct val="100000"/>
              </a:lnSpc>
              <a:spcBef>
                <a:spcPts val="0"/>
              </a:spcBef>
              <a:spcAft>
                <a:spcPts val="0"/>
              </a:spcAft>
              <a:buSzPts val="1300"/>
              <a:buFont typeface="Nunito Light"/>
              <a:buChar char="○"/>
              <a:defRPr/>
            </a:lvl2pPr>
            <a:lvl3pPr indent="-311150" lvl="2" marL="1371600" algn="l">
              <a:lnSpc>
                <a:spcPct val="100000"/>
              </a:lnSpc>
              <a:spcBef>
                <a:spcPts val="0"/>
              </a:spcBef>
              <a:spcAft>
                <a:spcPts val="0"/>
              </a:spcAft>
              <a:buSzPts val="1300"/>
              <a:buFont typeface="Nunito Light"/>
              <a:buChar char="■"/>
              <a:defRPr/>
            </a:lvl3pPr>
            <a:lvl4pPr indent="-311150" lvl="3" marL="1828800" algn="l">
              <a:lnSpc>
                <a:spcPct val="100000"/>
              </a:lnSpc>
              <a:spcBef>
                <a:spcPts val="0"/>
              </a:spcBef>
              <a:spcAft>
                <a:spcPts val="0"/>
              </a:spcAft>
              <a:buSzPts val="1300"/>
              <a:buFont typeface="Nunito Light"/>
              <a:buChar char="●"/>
              <a:defRPr/>
            </a:lvl4pPr>
            <a:lvl5pPr indent="-311150" lvl="4" marL="2286000" algn="l">
              <a:lnSpc>
                <a:spcPct val="100000"/>
              </a:lnSpc>
              <a:spcBef>
                <a:spcPts val="0"/>
              </a:spcBef>
              <a:spcAft>
                <a:spcPts val="0"/>
              </a:spcAft>
              <a:buSzPts val="1300"/>
              <a:buFont typeface="Nunito Light"/>
              <a:buChar char="○"/>
              <a:defRPr/>
            </a:lvl5pPr>
            <a:lvl6pPr indent="-311150" lvl="5" marL="2743200" algn="l">
              <a:lnSpc>
                <a:spcPct val="100000"/>
              </a:lnSpc>
              <a:spcBef>
                <a:spcPts val="0"/>
              </a:spcBef>
              <a:spcAft>
                <a:spcPts val="0"/>
              </a:spcAft>
              <a:buSzPts val="1300"/>
              <a:buFont typeface="Nunito Light"/>
              <a:buChar char="■"/>
              <a:defRPr/>
            </a:lvl6pPr>
            <a:lvl7pPr indent="-311150" lvl="6" marL="3200400" algn="l">
              <a:lnSpc>
                <a:spcPct val="100000"/>
              </a:lnSpc>
              <a:spcBef>
                <a:spcPts val="0"/>
              </a:spcBef>
              <a:spcAft>
                <a:spcPts val="0"/>
              </a:spcAft>
              <a:buSzPts val="1300"/>
              <a:buFont typeface="Nunito Light"/>
              <a:buChar char="●"/>
              <a:defRPr/>
            </a:lvl7pPr>
            <a:lvl8pPr indent="-311150" lvl="7" marL="3657600" algn="l">
              <a:lnSpc>
                <a:spcPct val="100000"/>
              </a:lnSpc>
              <a:spcBef>
                <a:spcPts val="0"/>
              </a:spcBef>
              <a:spcAft>
                <a:spcPts val="0"/>
              </a:spcAft>
              <a:buSzPts val="1300"/>
              <a:buFont typeface="Nunito Light"/>
              <a:buChar char="○"/>
              <a:defRPr/>
            </a:lvl8pPr>
            <a:lvl9pPr indent="-311150" lvl="8" marL="4114800" algn="l">
              <a:lnSpc>
                <a:spcPct val="100000"/>
              </a:lnSpc>
              <a:spcBef>
                <a:spcPts val="0"/>
              </a:spcBef>
              <a:spcAft>
                <a:spcPts val="0"/>
              </a:spcAft>
              <a:buSzPts val="1300"/>
              <a:buFont typeface="Nunito Light"/>
              <a:buChar char="■"/>
              <a:defRPr/>
            </a:lvl9pPr>
          </a:lstStyle>
          <a:p/>
        </p:txBody>
      </p:sp>
      <p:sp>
        <p:nvSpPr>
          <p:cNvPr id="230" name="Google Shape;230;p29"/>
          <p:cNvSpPr/>
          <p:nvPr/>
        </p:nvSpPr>
        <p:spPr>
          <a:xfrm flipH="1" rot="-9609622">
            <a:off x="-593989" y="-310316"/>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rot="-6146075">
            <a:off x="-1748027" y="-1990159"/>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9"/>
          <p:cNvSpPr/>
          <p:nvPr/>
        </p:nvSpPr>
        <p:spPr>
          <a:xfrm flipH="1" rot="-9609622">
            <a:off x="7893761" y="4126784"/>
            <a:ext cx="1292740" cy="169963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8332900" y="3298450"/>
            <a:ext cx="923100" cy="923100"/>
          </a:xfrm>
          <a:prstGeom prst="donut">
            <a:avLst>
              <a:gd fmla="val 7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9"/>
          <p:cNvSpPr/>
          <p:nvPr/>
        </p:nvSpPr>
        <p:spPr>
          <a:xfrm>
            <a:off x="-203100" y="4300150"/>
            <a:ext cx="923100" cy="923100"/>
          </a:xfrm>
          <a:prstGeom prst="donut">
            <a:avLst>
              <a:gd fmla="val 7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35" name="Shape 2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lt2"/>
        </a:solidFill>
      </p:bgPr>
    </p:bg>
    <p:spTree>
      <p:nvGrpSpPr>
        <p:cNvPr id="19" name="Shape 19"/>
        <p:cNvGrpSpPr/>
        <p:nvPr/>
      </p:nvGrpSpPr>
      <p:grpSpPr>
        <a:xfrm>
          <a:off x="0" y="0"/>
          <a:ext cx="0" cy="0"/>
          <a:chOff x="0" y="0"/>
          <a:chExt cx="0" cy="0"/>
        </a:xfrm>
      </p:grpSpPr>
      <p:sp>
        <p:nvSpPr>
          <p:cNvPr id="20" name="Google Shape;20;p4"/>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2" name="Google Shape;22;p4"/>
          <p:cNvSpPr txBox="1"/>
          <p:nvPr>
            <p:ph idx="2" type="title"/>
          </p:nvPr>
        </p:nvSpPr>
        <p:spPr>
          <a:xfrm>
            <a:off x="1588875" y="1656970"/>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3" name="Google Shape;23;p4"/>
          <p:cNvSpPr txBox="1"/>
          <p:nvPr>
            <p:ph idx="3" type="title"/>
          </p:nvPr>
        </p:nvSpPr>
        <p:spPr>
          <a:xfrm>
            <a:off x="1588925" y="3329841"/>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4" name="Google Shape;24;p4"/>
          <p:cNvSpPr txBox="1"/>
          <p:nvPr>
            <p:ph idx="4" type="title"/>
          </p:nvPr>
        </p:nvSpPr>
        <p:spPr>
          <a:xfrm>
            <a:off x="4168200" y="1656975"/>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5" name="Google Shape;25;p4"/>
          <p:cNvSpPr txBox="1"/>
          <p:nvPr>
            <p:ph idx="5" type="title"/>
          </p:nvPr>
        </p:nvSpPr>
        <p:spPr>
          <a:xfrm>
            <a:off x="4168200" y="3329842"/>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6" name="Google Shape;26;p4"/>
          <p:cNvSpPr txBox="1"/>
          <p:nvPr>
            <p:ph idx="6" type="title"/>
          </p:nvPr>
        </p:nvSpPr>
        <p:spPr>
          <a:xfrm>
            <a:off x="6820425" y="1656970"/>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7" name="Google Shape;27;p4"/>
          <p:cNvSpPr txBox="1"/>
          <p:nvPr>
            <p:ph idx="7" type="title"/>
          </p:nvPr>
        </p:nvSpPr>
        <p:spPr>
          <a:xfrm>
            <a:off x="6820425" y="3329841"/>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8" name="Google Shape;28;p4"/>
          <p:cNvSpPr txBox="1"/>
          <p:nvPr>
            <p:ph idx="1" type="subTitle"/>
          </p:nvPr>
        </p:nvSpPr>
        <p:spPr>
          <a:xfrm>
            <a:off x="713225" y="2126050"/>
            <a:ext cx="2486100" cy="67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 name="Google Shape;29;p4"/>
          <p:cNvSpPr txBox="1"/>
          <p:nvPr>
            <p:ph idx="8" type="subTitle"/>
          </p:nvPr>
        </p:nvSpPr>
        <p:spPr>
          <a:xfrm>
            <a:off x="3329000" y="2126050"/>
            <a:ext cx="2486100" cy="67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 name="Google Shape;30;p4"/>
          <p:cNvSpPr txBox="1"/>
          <p:nvPr>
            <p:ph idx="9" type="subTitle"/>
          </p:nvPr>
        </p:nvSpPr>
        <p:spPr>
          <a:xfrm>
            <a:off x="5944775" y="2126050"/>
            <a:ext cx="2486100" cy="67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4"/>
          <p:cNvSpPr txBox="1"/>
          <p:nvPr>
            <p:ph idx="13" type="subTitle"/>
          </p:nvPr>
        </p:nvSpPr>
        <p:spPr>
          <a:xfrm>
            <a:off x="713225" y="3799000"/>
            <a:ext cx="2486100" cy="67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4"/>
          <p:cNvSpPr txBox="1"/>
          <p:nvPr>
            <p:ph idx="14" type="subTitle"/>
          </p:nvPr>
        </p:nvSpPr>
        <p:spPr>
          <a:xfrm>
            <a:off x="3329000" y="3799000"/>
            <a:ext cx="2486100" cy="67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 name="Google Shape;33;p4"/>
          <p:cNvSpPr txBox="1"/>
          <p:nvPr>
            <p:ph idx="15" type="subTitle"/>
          </p:nvPr>
        </p:nvSpPr>
        <p:spPr>
          <a:xfrm>
            <a:off x="5944775" y="3799000"/>
            <a:ext cx="2486100" cy="67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l">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 name="Google Shape;34;p4"/>
          <p:cNvSpPr/>
          <p:nvPr/>
        </p:nvSpPr>
        <p:spPr>
          <a:xfrm rot="-6145994">
            <a:off x="8503768" y="3987840"/>
            <a:ext cx="1482570" cy="1482570"/>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a:off x="8430775" y="279835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a:off x="-813350" y="4604000"/>
            <a:ext cx="1767000" cy="1767000"/>
          </a:xfrm>
          <a:prstGeom prst="donut">
            <a:avLst>
              <a:gd fmla="val 8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a:off x="7816850" y="285700"/>
            <a:ext cx="777132" cy="793076"/>
          </a:xfrm>
          <a:custGeom>
            <a:rect b="b" l="l" r="r" t="t"/>
            <a:pathLst>
              <a:path extrusionOk="0" fill="none" h="68295" w="66922">
                <a:moveTo>
                  <a:pt x="1" y="1"/>
                </a:moveTo>
                <a:lnTo>
                  <a:pt x="45079" y="1"/>
                </a:lnTo>
                <a:cubicBezTo>
                  <a:pt x="57141" y="1"/>
                  <a:pt x="66921" y="9781"/>
                  <a:pt x="66921" y="21843"/>
                </a:cubicBezTo>
                <a:lnTo>
                  <a:pt x="66921" y="68294"/>
                </a:lnTo>
              </a:path>
            </a:pathLst>
          </a:custGeom>
          <a:solidFill>
            <a:schemeClr val="dk2"/>
          </a:solidFill>
          <a:ln cap="flat" cmpd="sng" w="9525">
            <a:solidFill>
              <a:schemeClr val="dk2"/>
            </a:solidFill>
            <a:prstDash val="solid"/>
            <a:miter lim="21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6" name="Shape 236"/>
        <p:cNvGrpSpPr/>
        <p:nvPr/>
      </p:nvGrpSpPr>
      <p:grpSpPr>
        <a:xfrm>
          <a:off x="0" y="0"/>
          <a:ext cx="0" cy="0"/>
          <a:chOff x="0" y="0"/>
          <a:chExt cx="0" cy="0"/>
        </a:xfrm>
      </p:grpSpPr>
      <p:sp>
        <p:nvSpPr>
          <p:cNvPr id="237" name="Google Shape;237;p31"/>
          <p:cNvSpPr/>
          <p:nvPr/>
        </p:nvSpPr>
        <p:spPr>
          <a:xfrm rot="-6146075">
            <a:off x="8303073" y="-1431109"/>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1"/>
          <p:cNvSpPr/>
          <p:nvPr/>
        </p:nvSpPr>
        <p:spPr>
          <a:xfrm rot="-6145876">
            <a:off x="-251580" y="4011032"/>
            <a:ext cx="2140586" cy="2140586"/>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1"/>
          <p:cNvSpPr/>
          <p:nvPr/>
        </p:nvSpPr>
        <p:spPr>
          <a:xfrm>
            <a:off x="-1378525" y="422835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1"/>
          <p:cNvSpPr/>
          <p:nvPr/>
        </p:nvSpPr>
        <p:spPr>
          <a:xfrm rot="-9313205">
            <a:off x="-1228996" y="-1775599"/>
            <a:ext cx="2769283" cy="270189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1"/>
          <p:cNvSpPr/>
          <p:nvPr/>
        </p:nvSpPr>
        <p:spPr>
          <a:xfrm rot="-9313068">
            <a:off x="8201124" y="4357553"/>
            <a:ext cx="1190209" cy="1161084"/>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1"/>
          <p:cNvSpPr/>
          <p:nvPr/>
        </p:nvSpPr>
        <p:spPr>
          <a:xfrm>
            <a:off x="6830425" y="-209622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3" name="Shape 243"/>
        <p:cNvGrpSpPr/>
        <p:nvPr/>
      </p:nvGrpSpPr>
      <p:grpSpPr>
        <a:xfrm>
          <a:off x="0" y="0"/>
          <a:ext cx="0" cy="0"/>
          <a:chOff x="0" y="0"/>
          <a:chExt cx="0" cy="0"/>
        </a:xfrm>
      </p:grpSpPr>
      <p:sp>
        <p:nvSpPr>
          <p:cNvPr id="244" name="Google Shape;244;p32"/>
          <p:cNvSpPr/>
          <p:nvPr/>
        </p:nvSpPr>
        <p:spPr>
          <a:xfrm rot="-6146075">
            <a:off x="6387548" y="4518791"/>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2"/>
          <p:cNvSpPr/>
          <p:nvPr/>
        </p:nvSpPr>
        <p:spPr>
          <a:xfrm rot="-6146075">
            <a:off x="-1409877" y="-1742334"/>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2"/>
          <p:cNvSpPr/>
          <p:nvPr/>
        </p:nvSpPr>
        <p:spPr>
          <a:xfrm flipH="1" rot="8927291">
            <a:off x="8250938" y="3920420"/>
            <a:ext cx="1292721" cy="1699602"/>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flipH="1" rot="8927291">
            <a:off x="66863" y="-959555"/>
            <a:ext cx="1292721" cy="1699602"/>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1378525" y="4228350"/>
            <a:ext cx="2486100" cy="2486100"/>
          </a:xfrm>
          <a:prstGeom prst="donut">
            <a:avLst>
              <a:gd fmla="val 1599"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2"/>
          <p:cNvSpPr/>
          <p:nvPr/>
        </p:nvSpPr>
        <p:spPr>
          <a:xfrm>
            <a:off x="6989200" y="-1873975"/>
            <a:ext cx="2486100" cy="2486100"/>
          </a:xfrm>
          <a:prstGeom prst="donut">
            <a:avLst>
              <a:gd fmla="val 1599"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5"/>
          <p:cNvSpPr/>
          <p:nvPr/>
        </p:nvSpPr>
        <p:spPr>
          <a:xfrm>
            <a:off x="254625" y="130800"/>
            <a:ext cx="8634900" cy="4881900"/>
          </a:xfrm>
          <a:prstGeom prst="roundRect">
            <a:avLst>
              <a:gd fmla="val 5931" name="adj"/>
            </a:avLst>
          </a:prstGeom>
          <a:solidFill>
            <a:schemeClr val="accent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
          <p:cNvSpPr txBox="1"/>
          <p:nvPr>
            <p:ph type="title"/>
          </p:nvPr>
        </p:nvSpPr>
        <p:spPr>
          <a:xfrm>
            <a:off x="1651950" y="1059000"/>
            <a:ext cx="5840100" cy="235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121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41" name="Google Shape;41;p5"/>
          <p:cNvSpPr txBox="1"/>
          <p:nvPr>
            <p:ph idx="1" type="subTitle"/>
          </p:nvPr>
        </p:nvSpPr>
        <p:spPr>
          <a:xfrm>
            <a:off x="2369400" y="3413400"/>
            <a:ext cx="4405200" cy="67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sz="160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2"/>
        </a:solidFill>
      </p:bgPr>
    </p:bg>
    <p:spTree>
      <p:nvGrpSpPr>
        <p:cNvPr id="42" name="Shape 42"/>
        <p:cNvGrpSpPr/>
        <p:nvPr/>
      </p:nvGrpSpPr>
      <p:grpSpPr>
        <a:xfrm>
          <a:off x="0" y="0"/>
          <a:ext cx="0" cy="0"/>
          <a:chOff x="0" y="0"/>
          <a:chExt cx="0" cy="0"/>
        </a:xfrm>
      </p:grpSpPr>
      <p:sp>
        <p:nvSpPr>
          <p:cNvPr id="43" name="Google Shape;43;p6"/>
          <p:cNvSpPr txBox="1"/>
          <p:nvPr>
            <p:ph type="title"/>
          </p:nvPr>
        </p:nvSpPr>
        <p:spPr>
          <a:xfrm>
            <a:off x="713225" y="2468700"/>
            <a:ext cx="5067600" cy="151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 name="Google Shape;44;p6"/>
          <p:cNvSpPr txBox="1"/>
          <p:nvPr>
            <p:ph idx="2" type="title"/>
          </p:nvPr>
        </p:nvSpPr>
        <p:spPr>
          <a:xfrm>
            <a:off x="713225" y="1020600"/>
            <a:ext cx="1630200" cy="10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6000"/>
              <a:buNone/>
              <a:defRPr sz="8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45" name="Google Shape;45;p6"/>
          <p:cNvSpPr/>
          <p:nvPr>
            <p:ph idx="3" type="pic"/>
          </p:nvPr>
        </p:nvSpPr>
        <p:spPr>
          <a:xfrm>
            <a:off x="5641700" y="1047150"/>
            <a:ext cx="2486100" cy="3102300"/>
          </a:xfrm>
          <a:prstGeom prst="roundRect">
            <a:avLst>
              <a:gd fmla="val 16667" name="adj"/>
            </a:avLst>
          </a:prstGeom>
          <a:noFill/>
          <a:ln cap="flat" cmpd="sng" w="76200">
            <a:solidFill>
              <a:schemeClr val="lt2"/>
            </a:solidFill>
            <a:prstDash val="solid"/>
            <a:round/>
            <a:headEnd len="sm" w="sm" type="none"/>
            <a:tailEnd len="sm" w="sm" type="none"/>
          </a:ln>
          <a:effectLst>
            <a:outerShdw blurRad="57150" rotWithShape="0" algn="bl" dir="5400000" dist="19050">
              <a:schemeClr val="dk2">
                <a:alpha val="17647"/>
              </a:schemeClr>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6" name="Shape 46"/>
        <p:cNvGrpSpPr/>
        <p:nvPr/>
      </p:nvGrpSpPr>
      <p:grpSpPr>
        <a:xfrm>
          <a:off x="0" y="0"/>
          <a:ext cx="0" cy="0"/>
          <a:chOff x="0" y="0"/>
          <a:chExt cx="0" cy="0"/>
        </a:xfrm>
      </p:grpSpPr>
      <p:sp>
        <p:nvSpPr>
          <p:cNvPr id="47" name="Google Shape;47;p7"/>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49" name="Google Shape;49;p7"/>
          <p:cNvSpPr txBox="1"/>
          <p:nvPr>
            <p:ph idx="1" type="subTitle"/>
          </p:nvPr>
        </p:nvSpPr>
        <p:spPr>
          <a:xfrm>
            <a:off x="4865700" y="1820025"/>
            <a:ext cx="3331200" cy="218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b="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0" name="Google Shape;50;p7"/>
          <p:cNvSpPr txBox="1"/>
          <p:nvPr>
            <p:ph idx="2" type="subTitle"/>
          </p:nvPr>
        </p:nvSpPr>
        <p:spPr>
          <a:xfrm>
            <a:off x="946975" y="1820025"/>
            <a:ext cx="3331200" cy="218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b="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51" name="Google Shape;51;p7"/>
          <p:cNvSpPr/>
          <p:nvPr/>
        </p:nvSpPr>
        <p:spPr>
          <a:xfrm flipH="1" rot="4518705">
            <a:off x="-553322" y="4076004"/>
            <a:ext cx="1292723" cy="1699628"/>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2887" y="-6369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7"/>
          <p:cNvSpPr/>
          <p:nvPr/>
        </p:nvSpPr>
        <p:spPr>
          <a:xfrm flipH="1" rot="10800000">
            <a:off x="7938600" y="4084963"/>
            <a:ext cx="777132" cy="793076"/>
          </a:xfrm>
          <a:custGeom>
            <a:rect b="b" l="l" r="r" t="t"/>
            <a:pathLst>
              <a:path extrusionOk="0" fill="none" h="68295" w="66922">
                <a:moveTo>
                  <a:pt x="1" y="1"/>
                </a:moveTo>
                <a:lnTo>
                  <a:pt x="45079" y="1"/>
                </a:lnTo>
                <a:cubicBezTo>
                  <a:pt x="57141" y="1"/>
                  <a:pt x="66921" y="9781"/>
                  <a:pt x="66921" y="21843"/>
                </a:cubicBezTo>
                <a:lnTo>
                  <a:pt x="66921" y="68294"/>
                </a:lnTo>
              </a:path>
            </a:pathLst>
          </a:custGeom>
          <a:solidFill>
            <a:schemeClr val="dk2"/>
          </a:solidFill>
          <a:ln cap="flat" cmpd="sng" w="9525">
            <a:solidFill>
              <a:schemeClr val="dk2"/>
            </a:solidFill>
            <a:prstDash val="solid"/>
            <a:miter lim="21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7"/>
          <p:cNvSpPr/>
          <p:nvPr/>
        </p:nvSpPr>
        <p:spPr>
          <a:xfrm>
            <a:off x="7938600" y="-636950"/>
            <a:ext cx="1581900" cy="1562100"/>
          </a:xfrm>
          <a:prstGeom prst="ellipse">
            <a:avLst/>
          </a:pr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8"/>
          <p:cNvSpPr txBox="1"/>
          <p:nvPr>
            <p:ph type="title"/>
          </p:nvPr>
        </p:nvSpPr>
        <p:spPr>
          <a:xfrm>
            <a:off x="720000" y="445025"/>
            <a:ext cx="7710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57" name="Google Shape;57;p8"/>
          <p:cNvSpPr txBox="1"/>
          <p:nvPr>
            <p:ph idx="1" type="subTitle"/>
          </p:nvPr>
        </p:nvSpPr>
        <p:spPr>
          <a:xfrm>
            <a:off x="4027625" y="1942500"/>
            <a:ext cx="4294800" cy="19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Nunito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300"/>
              <a:buFont typeface="Nunito Light"/>
              <a:buChar char="○"/>
              <a:defRPr/>
            </a:lvl5pPr>
            <a:lvl6pPr lvl="5" algn="ctr">
              <a:lnSpc>
                <a:spcPct val="100000"/>
              </a:lnSpc>
              <a:spcBef>
                <a:spcPts val="0"/>
              </a:spcBef>
              <a:spcAft>
                <a:spcPts val="0"/>
              </a:spcAft>
              <a:buClr>
                <a:srgbClr val="999999"/>
              </a:buClr>
              <a:buSzPts val="13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300"/>
              <a:buFont typeface="Nunito Light"/>
              <a:buChar char="■"/>
              <a:defRPr/>
            </a:lvl9pPr>
          </a:lstStyle>
          <a:p/>
        </p:txBody>
      </p:sp>
      <p:sp>
        <p:nvSpPr>
          <p:cNvPr id="58" name="Google Shape;58;p8"/>
          <p:cNvSpPr/>
          <p:nvPr>
            <p:ph idx="2" type="pic"/>
          </p:nvPr>
        </p:nvSpPr>
        <p:spPr>
          <a:xfrm>
            <a:off x="802925" y="1323875"/>
            <a:ext cx="3099900" cy="3102300"/>
          </a:xfrm>
          <a:prstGeom prst="ellipse">
            <a:avLst/>
          </a:prstGeom>
          <a:noFill/>
          <a:ln cap="flat" cmpd="sng" w="76200">
            <a:solidFill>
              <a:schemeClr val="lt2"/>
            </a:solidFill>
            <a:prstDash val="solid"/>
            <a:round/>
            <a:headEnd len="sm" w="sm" type="none"/>
            <a:tailEnd len="sm" w="sm" type="none"/>
          </a:ln>
          <a:effectLst>
            <a:outerShdw blurRad="57150" rotWithShape="0" algn="bl" dir="5400000" dist="19050">
              <a:schemeClr val="dk2">
                <a:alpha val="17647"/>
              </a:schemeClr>
            </a:outerShdw>
          </a:effectLst>
        </p:spPr>
      </p:sp>
      <p:sp>
        <p:nvSpPr>
          <p:cNvPr id="59" name="Google Shape;59;p8"/>
          <p:cNvSpPr/>
          <p:nvPr/>
        </p:nvSpPr>
        <p:spPr>
          <a:xfrm>
            <a:off x="-1227337" y="-10201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0" name="Shape 60"/>
        <p:cNvGrpSpPr/>
        <p:nvPr/>
      </p:nvGrpSpPr>
      <p:grpSpPr>
        <a:xfrm>
          <a:off x="0" y="0"/>
          <a:ext cx="0" cy="0"/>
          <a:chOff x="0" y="0"/>
          <a:chExt cx="0" cy="0"/>
        </a:xfrm>
      </p:grpSpPr>
      <p:sp>
        <p:nvSpPr>
          <p:cNvPr id="61" name="Google Shape;61;p9"/>
          <p:cNvSpPr/>
          <p:nvPr/>
        </p:nvSpPr>
        <p:spPr>
          <a:xfrm>
            <a:off x="254625" y="130800"/>
            <a:ext cx="8634900" cy="4881900"/>
          </a:xfrm>
          <a:prstGeom prst="roundRect">
            <a:avLst>
              <a:gd fmla="val 5931" name="adj"/>
            </a:avLst>
          </a:prstGeom>
          <a:solidFill>
            <a:schemeClr val="dk1"/>
          </a:solidFill>
          <a:ln>
            <a:noFill/>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63" name="Google Shape;63;p9"/>
          <p:cNvSpPr txBox="1"/>
          <p:nvPr>
            <p:ph idx="1" type="subTitle"/>
          </p:nvPr>
        </p:nvSpPr>
        <p:spPr>
          <a:xfrm>
            <a:off x="5006776" y="2652775"/>
            <a:ext cx="2661000" cy="180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b="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4" name="Google Shape;64;p9"/>
          <p:cNvSpPr txBox="1"/>
          <p:nvPr>
            <p:ph idx="2" type="subTitle"/>
          </p:nvPr>
        </p:nvSpPr>
        <p:spPr>
          <a:xfrm>
            <a:off x="1464413" y="2652775"/>
            <a:ext cx="2661000" cy="180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300"/>
              <a:buNone/>
              <a:defRPr b="0"/>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65" name="Google Shape;65;p9"/>
          <p:cNvSpPr txBox="1"/>
          <p:nvPr>
            <p:ph idx="3" type="subTitle"/>
          </p:nvPr>
        </p:nvSpPr>
        <p:spPr>
          <a:xfrm>
            <a:off x="1464413" y="2093875"/>
            <a:ext cx="26610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6" name="Google Shape;66;p9"/>
          <p:cNvSpPr txBox="1"/>
          <p:nvPr>
            <p:ph idx="4" type="subTitle"/>
          </p:nvPr>
        </p:nvSpPr>
        <p:spPr>
          <a:xfrm>
            <a:off x="5006776" y="2093875"/>
            <a:ext cx="26610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 name="Google Shape;67;p9"/>
          <p:cNvSpPr/>
          <p:nvPr/>
        </p:nvSpPr>
        <p:spPr>
          <a:xfrm flipH="1" rot="6443641">
            <a:off x="8558176" y="2947348"/>
            <a:ext cx="1292716" cy="1699574"/>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8107600" y="-135270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9"/>
          <p:cNvSpPr/>
          <p:nvPr/>
        </p:nvSpPr>
        <p:spPr>
          <a:xfrm>
            <a:off x="-1176275" y="428622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0" name="Shape 70"/>
        <p:cNvGrpSpPr/>
        <p:nvPr/>
      </p:nvGrpSpPr>
      <p:grpSpPr>
        <a:xfrm>
          <a:off x="0" y="0"/>
          <a:ext cx="0" cy="0"/>
          <a:chOff x="0" y="0"/>
          <a:chExt cx="0" cy="0"/>
        </a:xfrm>
      </p:grpSpPr>
      <p:sp>
        <p:nvSpPr>
          <p:cNvPr id="71" name="Google Shape;71;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2" name="Google Shape;72;p10"/>
          <p:cNvSpPr txBox="1"/>
          <p:nvPr>
            <p:ph idx="1" type="subTitle"/>
          </p:nvPr>
        </p:nvSpPr>
        <p:spPr>
          <a:xfrm>
            <a:off x="716650" y="2658227"/>
            <a:ext cx="2361000" cy="15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3" name="Google Shape;73;p10"/>
          <p:cNvSpPr txBox="1"/>
          <p:nvPr>
            <p:ph idx="2" type="subTitle"/>
          </p:nvPr>
        </p:nvSpPr>
        <p:spPr>
          <a:xfrm>
            <a:off x="3391550" y="2658229"/>
            <a:ext cx="2361000" cy="15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4" name="Google Shape;74;p10"/>
          <p:cNvSpPr txBox="1"/>
          <p:nvPr>
            <p:ph idx="3" type="subTitle"/>
          </p:nvPr>
        </p:nvSpPr>
        <p:spPr>
          <a:xfrm>
            <a:off x="6066350" y="2658227"/>
            <a:ext cx="2361000" cy="151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3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300"/>
              <a:buNone/>
              <a:defRPr/>
            </a:lvl5pPr>
            <a:lvl6pPr lvl="5" algn="ctr">
              <a:lnSpc>
                <a:spcPct val="100000"/>
              </a:lnSpc>
              <a:spcBef>
                <a:spcPts val="0"/>
              </a:spcBef>
              <a:spcAft>
                <a:spcPts val="0"/>
              </a:spcAft>
              <a:buSzPts val="1300"/>
              <a:buNone/>
              <a:defRPr/>
            </a:lvl6pPr>
            <a:lvl7pPr lvl="6" algn="ctr">
              <a:lnSpc>
                <a:spcPct val="100000"/>
              </a:lnSpc>
              <a:spcBef>
                <a:spcPts val="0"/>
              </a:spcBef>
              <a:spcAft>
                <a:spcPts val="0"/>
              </a:spcAft>
              <a:buSzPts val="1300"/>
              <a:buNone/>
              <a:defRPr/>
            </a:lvl7pPr>
            <a:lvl8pPr lvl="7" algn="ctr">
              <a:lnSpc>
                <a:spcPct val="100000"/>
              </a:lnSpc>
              <a:spcBef>
                <a:spcPts val="0"/>
              </a:spcBef>
              <a:spcAft>
                <a:spcPts val="0"/>
              </a:spcAft>
              <a:buSzPts val="1300"/>
              <a:buNone/>
              <a:defRPr/>
            </a:lvl8pPr>
            <a:lvl9pPr lvl="8" algn="ctr">
              <a:lnSpc>
                <a:spcPct val="100000"/>
              </a:lnSpc>
              <a:spcBef>
                <a:spcPts val="0"/>
              </a:spcBef>
              <a:spcAft>
                <a:spcPts val="0"/>
              </a:spcAft>
              <a:buSzPts val="1300"/>
              <a:buNone/>
              <a:defRPr/>
            </a:lvl9pPr>
          </a:lstStyle>
          <a:p/>
        </p:txBody>
      </p:sp>
      <p:sp>
        <p:nvSpPr>
          <p:cNvPr id="75" name="Google Shape;75;p10"/>
          <p:cNvSpPr txBox="1"/>
          <p:nvPr>
            <p:ph idx="4" type="subTitle"/>
          </p:nvPr>
        </p:nvSpPr>
        <p:spPr>
          <a:xfrm>
            <a:off x="716650" y="2099325"/>
            <a:ext cx="23610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 name="Google Shape;76;p10"/>
          <p:cNvSpPr txBox="1"/>
          <p:nvPr>
            <p:ph idx="5" type="subTitle"/>
          </p:nvPr>
        </p:nvSpPr>
        <p:spPr>
          <a:xfrm>
            <a:off x="3391550" y="2099325"/>
            <a:ext cx="23610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10"/>
          <p:cNvSpPr txBox="1"/>
          <p:nvPr>
            <p:ph idx="6" type="subTitle"/>
          </p:nvPr>
        </p:nvSpPr>
        <p:spPr>
          <a:xfrm>
            <a:off x="6066350" y="2099325"/>
            <a:ext cx="2361000" cy="5589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b="1" sz="1800">
                <a:latin typeface="Montserrat"/>
                <a:ea typeface="Montserrat"/>
                <a:cs typeface="Montserrat"/>
                <a:sym typeface="Montserrat"/>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10"/>
          <p:cNvSpPr/>
          <p:nvPr/>
        </p:nvSpPr>
        <p:spPr>
          <a:xfrm>
            <a:off x="8035875" y="-1232550"/>
            <a:ext cx="2197800" cy="2170200"/>
          </a:xfrm>
          <a:prstGeom prst="ellipse">
            <a:avLst/>
          </a:pr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0"/>
          <p:cNvSpPr/>
          <p:nvPr/>
        </p:nvSpPr>
        <p:spPr>
          <a:xfrm rot="-8782336">
            <a:off x="-1091992" y="-1026930"/>
            <a:ext cx="1758955" cy="1758955"/>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0"/>
          <p:cNvSpPr/>
          <p:nvPr/>
        </p:nvSpPr>
        <p:spPr>
          <a:xfrm>
            <a:off x="-1548625" y="-141420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0"/>
          <p:cNvSpPr/>
          <p:nvPr/>
        </p:nvSpPr>
        <p:spPr>
          <a:xfrm rot="-4885640">
            <a:off x="-743708" y="4248221"/>
            <a:ext cx="1581873" cy="1562144"/>
          </a:xfrm>
          <a:prstGeom prst="ellipse">
            <a:avLst/>
          </a:pr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3000"/>
              <a:buFont typeface="Montserrat"/>
              <a:buNone/>
              <a:defRPr b="1" i="0" sz="3000" u="none" cap="none" strike="noStrike">
                <a:solidFill>
                  <a:schemeClr val="lt1"/>
                </a:solidFill>
                <a:latin typeface="Montserrat"/>
                <a:ea typeface="Montserrat"/>
                <a:cs typeface="Montserrat"/>
                <a:sym typeface="Montserrat"/>
              </a:defRPr>
            </a:lvl1pPr>
            <a:lvl2pPr lvl="1"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2pPr>
            <a:lvl3pPr lvl="2"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3pPr>
            <a:lvl4pPr lvl="3"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4pPr>
            <a:lvl5pPr lvl="4"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5pPr>
            <a:lvl6pPr lvl="5"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6pPr>
            <a:lvl7pPr lvl="6"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7pPr>
            <a:lvl8pPr lvl="7"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8pPr>
            <a:lvl9pPr lvl="8" marR="0" rtl="0" algn="ctr">
              <a:lnSpc>
                <a:spcPct val="100000"/>
              </a:lnSpc>
              <a:spcBef>
                <a:spcPts val="0"/>
              </a:spcBef>
              <a:spcAft>
                <a:spcPts val="0"/>
              </a:spcAft>
              <a:buClr>
                <a:schemeClr val="lt1"/>
              </a:buClr>
              <a:buSzPts val="3500"/>
              <a:buFont typeface="Montserrat"/>
              <a:buNone/>
              <a:defRPr b="1" i="0" sz="35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1pPr>
            <a:lvl2pPr indent="-311150" lvl="1" marL="9144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2pPr>
            <a:lvl3pPr indent="-311150" lvl="2" marL="13716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3pPr>
            <a:lvl4pPr indent="-311150" lvl="3" marL="18288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4pPr>
            <a:lvl5pPr indent="-311150" lvl="4" marL="22860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5pPr>
            <a:lvl6pPr indent="-311150" lvl="5" marL="27432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6pPr>
            <a:lvl7pPr indent="-311150" lvl="6" marL="32004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7pPr>
            <a:lvl8pPr indent="-311150" lvl="7" marL="36576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8pPr>
            <a:lvl9pPr indent="-311150" lvl="8" marL="4114800" marR="0" rtl="0" algn="l">
              <a:lnSpc>
                <a:spcPct val="100000"/>
              </a:lnSpc>
              <a:spcBef>
                <a:spcPts val="0"/>
              </a:spcBef>
              <a:spcAft>
                <a:spcPts val="0"/>
              </a:spcAft>
              <a:buClr>
                <a:schemeClr val="lt1"/>
              </a:buClr>
              <a:buSzPts val="1300"/>
              <a:buFont typeface="Jost"/>
              <a:buChar char="■"/>
              <a:defRPr b="0" i="0" sz="1300" u="none" cap="none" strike="noStrike">
                <a:solidFill>
                  <a:schemeClr val="lt1"/>
                </a:solidFill>
                <a:latin typeface="Jost"/>
                <a:ea typeface="Jost"/>
                <a:cs typeface="Jost"/>
                <a:sym typeface="Jos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45.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37.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64.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image" Target="../media/image57.png"/><Relationship Id="rId7"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p:nvPr/>
        </p:nvSpPr>
        <p:spPr>
          <a:xfrm>
            <a:off x="10554375" y="1445325"/>
            <a:ext cx="1236000" cy="421800"/>
          </a:xfrm>
          <a:prstGeom prst="roundRect">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3"/>
          <p:cNvSpPr/>
          <p:nvPr/>
        </p:nvSpPr>
        <p:spPr>
          <a:xfrm rot="-9313205">
            <a:off x="-749846" y="-738649"/>
            <a:ext cx="2769283" cy="270189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3"/>
          <p:cNvSpPr txBox="1"/>
          <p:nvPr>
            <p:ph type="ctrTitle"/>
          </p:nvPr>
        </p:nvSpPr>
        <p:spPr>
          <a:xfrm>
            <a:off x="1438800" y="1362775"/>
            <a:ext cx="6266400" cy="20769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b="0" lang="en" sz="7000"/>
              <a:t>AIML CA2</a:t>
            </a:r>
            <a:r>
              <a:rPr b="0" lang="en" sz="7000"/>
              <a:t> </a:t>
            </a:r>
            <a:endParaRPr b="0" sz="7000"/>
          </a:p>
          <a:p>
            <a:pPr indent="0" lvl="0" marL="0" rtl="0" algn="ctr">
              <a:lnSpc>
                <a:spcPct val="80000"/>
              </a:lnSpc>
              <a:spcBef>
                <a:spcPts val="0"/>
              </a:spcBef>
              <a:spcAft>
                <a:spcPts val="0"/>
              </a:spcAft>
              <a:buSzPts val="5200"/>
              <a:buNone/>
            </a:pPr>
            <a:r>
              <a:rPr lang="en" sz="3000"/>
              <a:t>Time Series </a:t>
            </a:r>
            <a:endParaRPr sz="3000"/>
          </a:p>
          <a:p>
            <a:pPr indent="0" lvl="0" marL="0" rtl="0" algn="ctr">
              <a:lnSpc>
                <a:spcPct val="80000"/>
              </a:lnSpc>
              <a:spcBef>
                <a:spcPts val="0"/>
              </a:spcBef>
              <a:spcAft>
                <a:spcPts val="0"/>
              </a:spcAft>
              <a:buSzPts val="5200"/>
              <a:buNone/>
            </a:pPr>
            <a:r>
              <a:rPr lang="en" sz="3000"/>
              <a:t>&amp; Unsupervised Learning</a:t>
            </a:r>
            <a:endParaRPr sz="3000"/>
          </a:p>
        </p:txBody>
      </p:sp>
      <p:sp>
        <p:nvSpPr>
          <p:cNvPr id="257" name="Google Shape;257;p33"/>
          <p:cNvSpPr txBox="1"/>
          <p:nvPr>
            <p:ph idx="1" type="subTitle"/>
          </p:nvPr>
        </p:nvSpPr>
        <p:spPr>
          <a:xfrm>
            <a:off x="2458200" y="3616000"/>
            <a:ext cx="4227600" cy="421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lang="en"/>
              <a:t>By Ashley Bai (P2237871, DAAAFT2A04)</a:t>
            </a:r>
            <a:endParaRPr/>
          </a:p>
        </p:txBody>
      </p:sp>
      <p:sp>
        <p:nvSpPr>
          <p:cNvPr id="258" name="Google Shape;258;p33"/>
          <p:cNvSpPr/>
          <p:nvPr/>
        </p:nvSpPr>
        <p:spPr>
          <a:xfrm>
            <a:off x="8107875" y="4037800"/>
            <a:ext cx="1581900" cy="1562100"/>
          </a:xfrm>
          <a:prstGeom prst="ellipse">
            <a:avLst/>
          </a:pr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3"/>
          <p:cNvSpPr/>
          <p:nvPr/>
        </p:nvSpPr>
        <p:spPr>
          <a:xfrm>
            <a:off x="7816850" y="285700"/>
            <a:ext cx="777132" cy="793076"/>
          </a:xfrm>
          <a:custGeom>
            <a:rect b="b" l="l" r="r" t="t"/>
            <a:pathLst>
              <a:path extrusionOk="0" fill="none" h="68295" w="66922">
                <a:moveTo>
                  <a:pt x="1" y="1"/>
                </a:moveTo>
                <a:lnTo>
                  <a:pt x="45079" y="1"/>
                </a:lnTo>
                <a:cubicBezTo>
                  <a:pt x="57141" y="1"/>
                  <a:pt x="66921" y="9781"/>
                  <a:pt x="66921" y="21843"/>
                </a:cubicBezTo>
                <a:lnTo>
                  <a:pt x="66921" y="68294"/>
                </a:lnTo>
              </a:path>
            </a:pathLst>
          </a:custGeom>
          <a:solidFill>
            <a:schemeClr val="dk2"/>
          </a:solidFill>
          <a:ln cap="flat" cmpd="sng" w="9525">
            <a:solidFill>
              <a:schemeClr val="dk2"/>
            </a:solidFill>
            <a:prstDash val="solid"/>
            <a:miter lim="21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3"/>
          <p:cNvSpPr/>
          <p:nvPr/>
        </p:nvSpPr>
        <p:spPr>
          <a:xfrm rot="10800000">
            <a:off x="437675" y="4078250"/>
            <a:ext cx="777132" cy="793076"/>
          </a:xfrm>
          <a:custGeom>
            <a:rect b="b" l="l" r="r" t="t"/>
            <a:pathLst>
              <a:path extrusionOk="0" fill="none" h="68295" w="66922">
                <a:moveTo>
                  <a:pt x="1" y="1"/>
                </a:moveTo>
                <a:lnTo>
                  <a:pt x="45079" y="1"/>
                </a:lnTo>
                <a:cubicBezTo>
                  <a:pt x="57141" y="1"/>
                  <a:pt x="66921" y="9781"/>
                  <a:pt x="66921" y="21843"/>
                </a:cubicBezTo>
                <a:lnTo>
                  <a:pt x="66921" y="68294"/>
                </a:lnTo>
              </a:path>
            </a:pathLst>
          </a:custGeom>
          <a:solidFill>
            <a:schemeClr val="dk2"/>
          </a:solidFill>
          <a:ln cap="flat" cmpd="sng" w="9525">
            <a:solidFill>
              <a:schemeClr val="dk2"/>
            </a:solidFill>
            <a:prstDash val="solid"/>
            <a:miter lim="21123"/>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p:nvPr/>
        </p:nvSpPr>
        <p:spPr>
          <a:xfrm rot="-6146075">
            <a:off x="-1586102" y="-974259"/>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2"/>
          <p:cNvSpPr/>
          <p:nvPr/>
        </p:nvSpPr>
        <p:spPr>
          <a:xfrm rot="-6145876">
            <a:off x="7765545" y="3866182"/>
            <a:ext cx="2140586" cy="2140586"/>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2"/>
          <p:cNvSpPr/>
          <p:nvPr/>
        </p:nvSpPr>
        <p:spPr>
          <a:xfrm flipH="1" rot="6443641">
            <a:off x="-718699" y="-257627"/>
            <a:ext cx="1292716" cy="1699574"/>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Time Series Data</a:t>
            </a:r>
            <a:endParaRPr sz="2500"/>
          </a:p>
        </p:txBody>
      </p:sp>
      <p:pic>
        <p:nvPicPr>
          <p:cNvPr id="352" name="Google Shape;352;p42"/>
          <p:cNvPicPr preferRelativeResize="0"/>
          <p:nvPr/>
        </p:nvPicPr>
        <p:blipFill>
          <a:blip r:embed="rId3">
            <a:alphaModFix/>
          </a:blip>
          <a:stretch>
            <a:fillRect/>
          </a:stretch>
        </p:blipFill>
        <p:spPr>
          <a:xfrm>
            <a:off x="850975" y="1253125"/>
            <a:ext cx="7442048" cy="29631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idx="3" type="subTitle"/>
          </p:nvPr>
        </p:nvSpPr>
        <p:spPr>
          <a:xfrm>
            <a:off x="589050" y="2829400"/>
            <a:ext cx="3784500" cy="199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 sz="1000"/>
              <a:t>Trend:</a:t>
            </a:r>
            <a:endParaRPr b="1" sz="1000"/>
          </a:p>
          <a:p>
            <a:pPr indent="-292100" lvl="0" marL="457200" rtl="0" algn="l">
              <a:lnSpc>
                <a:spcPct val="100000"/>
              </a:lnSpc>
              <a:spcBef>
                <a:spcPts val="0"/>
              </a:spcBef>
              <a:spcAft>
                <a:spcPts val="0"/>
              </a:spcAft>
              <a:buSzPts val="1000"/>
              <a:buChar char="-"/>
            </a:pPr>
            <a:r>
              <a:rPr lang="en" sz="1000" u="sng"/>
              <a:t>No clear </a:t>
            </a:r>
            <a:r>
              <a:rPr lang="en" sz="1000"/>
              <a:t>upward or downward trend, data is fluctuating from 1990 to 2023.</a:t>
            </a:r>
            <a:endParaRPr sz="1000"/>
          </a:p>
          <a:p>
            <a:pPr indent="0" lvl="0" marL="0" rtl="0" algn="l">
              <a:lnSpc>
                <a:spcPct val="100000"/>
              </a:lnSpc>
              <a:spcBef>
                <a:spcPts val="0"/>
              </a:spcBef>
              <a:spcAft>
                <a:spcPts val="0"/>
              </a:spcAft>
              <a:buNone/>
            </a:pPr>
            <a:r>
              <a:rPr b="1" lang="en" sz="1000"/>
              <a:t>Seasonality: </a:t>
            </a:r>
            <a:endParaRPr b="1" sz="1000"/>
          </a:p>
          <a:p>
            <a:pPr indent="-292100" lvl="0" marL="457200" rtl="0" algn="l">
              <a:lnSpc>
                <a:spcPct val="100000"/>
              </a:lnSpc>
              <a:spcBef>
                <a:spcPts val="0"/>
              </a:spcBef>
              <a:spcAft>
                <a:spcPts val="0"/>
              </a:spcAft>
              <a:buSzPts val="1000"/>
              <a:buChar char="-"/>
            </a:pPr>
            <a:r>
              <a:rPr lang="en" sz="1000"/>
              <a:t>Seasonality is not clearly observed here. </a:t>
            </a:r>
            <a:endParaRPr sz="1000"/>
          </a:p>
          <a:p>
            <a:pPr indent="-292100" lvl="0" marL="457200" rtl="0" algn="l">
              <a:lnSpc>
                <a:spcPct val="100000"/>
              </a:lnSpc>
              <a:spcBef>
                <a:spcPts val="0"/>
              </a:spcBef>
              <a:spcAft>
                <a:spcPts val="0"/>
              </a:spcAft>
              <a:buSzPts val="1000"/>
              <a:buChar char="-"/>
            </a:pPr>
            <a:r>
              <a:rPr lang="en" sz="1000"/>
              <a:t>No distinct repeating patterns of similar magnitude at regular intervals. </a:t>
            </a:r>
            <a:endParaRPr sz="1000"/>
          </a:p>
          <a:p>
            <a:pPr indent="0" lvl="0" marL="0" rtl="0" algn="l">
              <a:lnSpc>
                <a:spcPct val="100000"/>
              </a:lnSpc>
              <a:spcBef>
                <a:spcPts val="0"/>
              </a:spcBef>
              <a:spcAft>
                <a:spcPts val="0"/>
              </a:spcAft>
              <a:buNone/>
            </a:pPr>
            <a:r>
              <a:rPr b="1" lang="en" sz="1000"/>
              <a:t>Outlier: </a:t>
            </a:r>
            <a:endParaRPr b="1" sz="1000"/>
          </a:p>
          <a:p>
            <a:pPr indent="-292100" lvl="0" marL="457200" rtl="0" algn="l">
              <a:lnSpc>
                <a:spcPct val="100000"/>
              </a:lnSpc>
              <a:spcBef>
                <a:spcPts val="0"/>
              </a:spcBef>
              <a:spcAft>
                <a:spcPts val="0"/>
              </a:spcAft>
              <a:buSzPts val="1000"/>
              <a:buChar char="-"/>
            </a:pPr>
            <a:r>
              <a:rPr lang="en" sz="1000"/>
              <a:t>Spike observed in 2014 (more than 45 tons).</a:t>
            </a:r>
            <a:endParaRPr sz="1000"/>
          </a:p>
          <a:p>
            <a:pPr indent="0" lvl="0" marL="0" rtl="0" algn="l">
              <a:lnSpc>
                <a:spcPct val="100000"/>
              </a:lnSpc>
              <a:spcBef>
                <a:spcPts val="0"/>
              </a:spcBef>
              <a:spcAft>
                <a:spcPts val="0"/>
              </a:spcAft>
              <a:buNone/>
            </a:pPr>
            <a:r>
              <a:rPr b="1" lang="en" sz="1000"/>
              <a:t>Variability: </a:t>
            </a:r>
            <a:endParaRPr b="1" sz="1000"/>
          </a:p>
          <a:p>
            <a:pPr indent="-298450" lvl="0" marL="457200" rtl="0" algn="l">
              <a:lnSpc>
                <a:spcPct val="100000"/>
              </a:lnSpc>
              <a:spcBef>
                <a:spcPts val="0"/>
              </a:spcBef>
              <a:spcAft>
                <a:spcPts val="0"/>
              </a:spcAft>
              <a:buSzPts val="1100"/>
              <a:buChar char="-"/>
            </a:pPr>
            <a:r>
              <a:rPr lang="en" sz="1000"/>
              <a:t>Presence of variability is observed, random variation.</a:t>
            </a:r>
            <a:r>
              <a:rPr lang="en" sz="1100"/>
              <a:t> </a:t>
            </a:r>
            <a:endParaRPr sz="1100"/>
          </a:p>
        </p:txBody>
      </p:sp>
      <p:sp>
        <p:nvSpPr>
          <p:cNvPr id="358" name="Google Shape;358;p43"/>
          <p:cNvSpPr txBox="1"/>
          <p:nvPr>
            <p:ph idx="6" type="subTitle"/>
          </p:nvPr>
        </p:nvSpPr>
        <p:spPr>
          <a:xfrm>
            <a:off x="460450" y="2496675"/>
            <a:ext cx="13260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1. </a:t>
            </a:r>
            <a:r>
              <a:rPr lang="en" sz="1400"/>
              <a:t>Line Plot</a:t>
            </a:r>
            <a:endParaRPr sz="1400"/>
          </a:p>
        </p:txBody>
      </p:sp>
      <p:cxnSp>
        <p:nvCxnSpPr>
          <p:cNvPr id="359" name="Google Shape;359;p43"/>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360" name="Google Shape;360;p43"/>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Gas Consumption</a:t>
            </a:r>
            <a:endParaRPr sz="2500"/>
          </a:p>
        </p:txBody>
      </p:sp>
      <p:pic>
        <p:nvPicPr>
          <p:cNvPr id="361" name="Google Shape;361;p43"/>
          <p:cNvPicPr preferRelativeResize="0"/>
          <p:nvPr/>
        </p:nvPicPr>
        <p:blipFill>
          <a:blip r:embed="rId3">
            <a:alphaModFix/>
          </a:blip>
          <a:stretch>
            <a:fillRect/>
          </a:stretch>
        </p:blipFill>
        <p:spPr>
          <a:xfrm>
            <a:off x="460450" y="1010625"/>
            <a:ext cx="3913098" cy="1457325"/>
          </a:xfrm>
          <a:prstGeom prst="rect">
            <a:avLst/>
          </a:prstGeom>
          <a:noFill/>
          <a:ln cap="flat" cmpd="sng" w="9525">
            <a:solidFill>
              <a:schemeClr val="lt1"/>
            </a:solidFill>
            <a:prstDash val="solid"/>
            <a:round/>
            <a:headEnd len="sm" w="sm" type="none"/>
            <a:tailEnd len="sm" w="sm" type="none"/>
          </a:ln>
        </p:spPr>
      </p:pic>
      <p:pic>
        <p:nvPicPr>
          <p:cNvPr id="362" name="Google Shape;362;p43"/>
          <p:cNvPicPr preferRelativeResize="0"/>
          <p:nvPr/>
        </p:nvPicPr>
        <p:blipFill>
          <a:blip r:embed="rId4">
            <a:alphaModFix/>
          </a:blip>
          <a:stretch>
            <a:fillRect/>
          </a:stretch>
        </p:blipFill>
        <p:spPr>
          <a:xfrm>
            <a:off x="4770450" y="1010625"/>
            <a:ext cx="3913098" cy="1457314"/>
          </a:xfrm>
          <a:prstGeom prst="rect">
            <a:avLst/>
          </a:prstGeom>
          <a:noFill/>
          <a:ln cap="flat" cmpd="sng" w="9525">
            <a:solidFill>
              <a:schemeClr val="lt1"/>
            </a:solidFill>
            <a:prstDash val="solid"/>
            <a:round/>
            <a:headEnd len="sm" w="sm" type="none"/>
            <a:tailEnd len="sm" w="sm" type="none"/>
          </a:ln>
        </p:spPr>
      </p:pic>
      <p:sp>
        <p:nvSpPr>
          <p:cNvPr id="363" name="Google Shape;363;p43"/>
          <p:cNvSpPr txBox="1"/>
          <p:nvPr>
            <p:ph idx="3" type="subTitle"/>
          </p:nvPr>
        </p:nvSpPr>
        <p:spPr>
          <a:xfrm>
            <a:off x="4771650" y="2829395"/>
            <a:ext cx="3784500" cy="8832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There could be a </a:t>
            </a:r>
            <a:r>
              <a:rPr lang="en" sz="1000"/>
              <a:t>possibility of seasonality, although not much distinct pattern due to the spike in 2014 february. </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Need to do further visualizations to back this up.  </a:t>
            </a:r>
            <a:endParaRPr sz="1000"/>
          </a:p>
        </p:txBody>
      </p:sp>
      <p:sp>
        <p:nvSpPr>
          <p:cNvPr id="364" name="Google Shape;364;p43"/>
          <p:cNvSpPr txBox="1"/>
          <p:nvPr>
            <p:ph idx="6" type="subTitle"/>
          </p:nvPr>
        </p:nvSpPr>
        <p:spPr>
          <a:xfrm>
            <a:off x="4771650" y="2496675"/>
            <a:ext cx="19149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2</a:t>
            </a:r>
            <a:r>
              <a:rPr lang="en" sz="1400"/>
              <a:t>. Seasonal Plot</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idx="3" type="subTitle"/>
          </p:nvPr>
        </p:nvSpPr>
        <p:spPr>
          <a:xfrm>
            <a:off x="258775" y="2829400"/>
            <a:ext cx="4068000" cy="1752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We can observe variations in gas consumption from 1990 to 2023, as evident in the differing heights of the boxplots.</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The wider boxes indicate increased variability in consumption, suggesting fluctuations in gas consumption.</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There are a few outliers for various years, potentially indicating unique events or circumstances. </a:t>
            </a:r>
            <a:endParaRPr b="1" sz="1000"/>
          </a:p>
        </p:txBody>
      </p:sp>
      <p:sp>
        <p:nvSpPr>
          <p:cNvPr id="370" name="Google Shape;370;p44"/>
          <p:cNvSpPr txBox="1"/>
          <p:nvPr>
            <p:ph idx="6" type="subTitle"/>
          </p:nvPr>
        </p:nvSpPr>
        <p:spPr>
          <a:xfrm>
            <a:off x="460450" y="2496675"/>
            <a:ext cx="13260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3</a:t>
            </a:r>
            <a:r>
              <a:rPr lang="en" sz="1400"/>
              <a:t>. Box Plot</a:t>
            </a:r>
            <a:endParaRPr sz="1400"/>
          </a:p>
        </p:txBody>
      </p:sp>
      <p:cxnSp>
        <p:nvCxnSpPr>
          <p:cNvPr id="371" name="Google Shape;371;p44"/>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372" name="Google Shape;372;p44"/>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Gas Consumption</a:t>
            </a:r>
            <a:endParaRPr sz="2500"/>
          </a:p>
        </p:txBody>
      </p:sp>
      <p:sp>
        <p:nvSpPr>
          <p:cNvPr id="373" name="Google Shape;373;p44"/>
          <p:cNvSpPr txBox="1"/>
          <p:nvPr>
            <p:ph idx="3" type="subTitle"/>
          </p:nvPr>
        </p:nvSpPr>
        <p:spPr>
          <a:xfrm>
            <a:off x="4572150" y="2829400"/>
            <a:ext cx="4111500" cy="1647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Right-skewed distribution (positively-skewed), with majority of values clustered towards the lower end of consumption</a:t>
            </a:r>
            <a:r>
              <a:rPr lang="en" sz="1000"/>
              <a:t>.</a:t>
            </a:r>
            <a:endParaRPr sz="1000"/>
          </a:p>
          <a:p>
            <a:pPr indent="-292100" lvl="0" marL="457200" rtl="0" algn="l">
              <a:lnSpc>
                <a:spcPct val="115000"/>
              </a:lnSpc>
              <a:spcBef>
                <a:spcPts val="0"/>
              </a:spcBef>
              <a:spcAft>
                <a:spcPts val="0"/>
              </a:spcAft>
              <a:buSzPts val="1000"/>
              <a:buChar char="-"/>
            </a:pPr>
            <a:r>
              <a:rPr lang="en" sz="1000"/>
              <a:t>Most instances observe relatively lower gas consumption levels.</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There is an outlier bin of 45 tons. </a:t>
            </a:r>
            <a:endParaRPr sz="1000"/>
          </a:p>
          <a:p>
            <a:pPr indent="-292100" lvl="0" marL="457200" rtl="0" algn="l">
              <a:lnSpc>
                <a:spcPct val="115000"/>
              </a:lnSpc>
              <a:spcBef>
                <a:spcPts val="0"/>
              </a:spcBef>
              <a:spcAft>
                <a:spcPts val="0"/>
              </a:spcAft>
              <a:buSzPts val="1000"/>
              <a:buChar char="-"/>
            </a:pPr>
            <a:r>
              <a:rPr lang="en" sz="1000"/>
              <a:t>The minority instance of higher gas consumption levels could be due to specific events or circumstances. </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Mean &gt; median.</a:t>
            </a:r>
            <a:endParaRPr sz="1000"/>
          </a:p>
          <a:p>
            <a:pPr indent="-292100" lvl="0" marL="457200" rtl="0" algn="l">
              <a:lnSpc>
                <a:spcPct val="115000"/>
              </a:lnSpc>
              <a:spcBef>
                <a:spcPts val="0"/>
              </a:spcBef>
              <a:spcAft>
                <a:spcPts val="0"/>
              </a:spcAft>
              <a:buSzPts val="1000"/>
              <a:buChar char="-"/>
            </a:pPr>
            <a:r>
              <a:rPr lang="en" sz="1000"/>
              <a:t>There is higher variability. </a:t>
            </a:r>
            <a:endParaRPr sz="1000"/>
          </a:p>
          <a:p>
            <a:pPr indent="0" lvl="0" marL="0" rtl="0" algn="l">
              <a:lnSpc>
                <a:spcPct val="115000"/>
              </a:lnSpc>
              <a:spcBef>
                <a:spcPts val="0"/>
              </a:spcBef>
              <a:spcAft>
                <a:spcPts val="0"/>
              </a:spcAft>
              <a:buNone/>
            </a:pPr>
            <a:r>
              <a:t/>
            </a:r>
            <a:endParaRPr sz="1100"/>
          </a:p>
        </p:txBody>
      </p:sp>
      <p:sp>
        <p:nvSpPr>
          <p:cNvPr id="374" name="Google Shape;374;p44"/>
          <p:cNvSpPr txBox="1"/>
          <p:nvPr>
            <p:ph idx="6" type="subTitle"/>
          </p:nvPr>
        </p:nvSpPr>
        <p:spPr>
          <a:xfrm>
            <a:off x="4771650" y="2496675"/>
            <a:ext cx="19149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4</a:t>
            </a:r>
            <a:r>
              <a:rPr lang="en" sz="1400"/>
              <a:t>. Histogram</a:t>
            </a:r>
            <a:endParaRPr sz="1400"/>
          </a:p>
        </p:txBody>
      </p:sp>
      <p:pic>
        <p:nvPicPr>
          <p:cNvPr id="375" name="Google Shape;375;p44"/>
          <p:cNvPicPr preferRelativeResize="0"/>
          <p:nvPr/>
        </p:nvPicPr>
        <p:blipFill>
          <a:blip r:embed="rId3">
            <a:alphaModFix/>
          </a:blip>
          <a:stretch>
            <a:fillRect/>
          </a:stretch>
        </p:blipFill>
        <p:spPr>
          <a:xfrm>
            <a:off x="461650" y="1010625"/>
            <a:ext cx="3913098" cy="1457325"/>
          </a:xfrm>
          <a:prstGeom prst="rect">
            <a:avLst/>
          </a:prstGeom>
          <a:noFill/>
          <a:ln cap="flat" cmpd="sng" w="9525">
            <a:solidFill>
              <a:schemeClr val="lt1"/>
            </a:solidFill>
            <a:prstDash val="solid"/>
            <a:round/>
            <a:headEnd len="sm" w="sm" type="none"/>
            <a:tailEnd len="sm" w="sm" type="none"/>
          </a:ln>
        </p:spPr>
      </p:pic>
      <p:pic>
        <p:nvPicPr>
          <p:cNvPr id="376" name="Google Shape;376;p44"/>
          <p:cNvPicPr preferRelativeResize="0"/>
          <p:nvPr/>
        </p:nvPicPr>
        <p:blipFill>
          <a:blip r:embed="rId4">
            <a:alphaModFix/>
          </a:blip>
          <a:stretch>
            <a:fillRect/>
          </a:stretch>
        </p:blipFill>
        <p:spPr>
          <a:xfrm>
            <a:off x="4770450" y="1010625"/>
            <a:ext cx="3913098" cy="14573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idx="3" type="subTitle"/>
          </p:nvPr>
        </p:nvSpPr>
        <p:spPr>
          <a:xfrm>
            <a:off x="384200" y="2801350"/>
            <a:ext cx="4068000" cy="196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t>The</a:t>
            </a:r>
            <a:r>
              <a:rPr lang="en" sz="900" u="sng"/>
              <a:t> ACF plot</a:t>
            </a:r>
            <a:r>
              <a:rPr lang="en" sz="900"/>
              <a:t> displays the correlation between the time series at a specific lag and the time series at lag 0 (itself).</a:t>
            </a:r>
            <a:endParaRPr sz="900"/>
          </a:p>
          <a:p>
            <a:pPr indent="-285750" lvl="0" marL="457200" rtl="0" algn="l">
              <a:lnSpc>
                <a:spcPct val="115000"/>
              </a:lnSpc>
              <a:spcBef>
                <a:spcPts val="0"/>
              </a:spcBef>
              <a:spcAft>
                <a:spcPts val="0"/>
              </a:spcAft>
              <a:buSzPts val="900"/>
              <a:buChar char="-"/>
            </a:pPr>
            <a:r>
              <a:rPr lang="en" sz="900"/>
              <a:t>The ACF values is seen to </a:t>
            </a:r>
            <a:r>
              <a:rPr b="1" lang="en" sz="900"/>
              <a:t>decay slowly</a:t>
            </a:r>
            <a:r>
              <a:rPr lang="en" sz="900"/>
              <a:t>, indicating possible presence of trend/seasonality.</a:t>
            </a:r>
            <a:endParaRPr sz="900"/>
          </a:p>
          <a:p>
            <a:pPr indent="0" lvl="0" marL="45720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 sz="900"/>
              <a:t>The </a:t>
            </a:r>
            <a:r>
              <a:rPr lang="en" sz="900" u="sng"/>
              <a:t>PACF plot</a:t>
            </a:r>
            <a:r>
              <a:rPr lang="en" sz="900"/>
              <a:t> focuses on the direct relationship between 2 data points while accounting for the influence of the intervening lags. </a:t>
            </a:r>
            <a:endParaRPr sz="900"/>
          </a:p>
          <a:p>
            <a:pPr indent="-285750" lvl="0" marL="457200" rtl="0" algn="l">
              <a:lnSpc>
                <a:spcPct val="115000"/>
              </a:lnSpc>
              <a:spcBef>
                <a:spcPts val="0"/>
              </a:spcBef>
              <a:spcAft>
                <a:spcPts val="0"/>
              </a:spcAft>
              <a:buSzPts val="900"/>
              <a:buChar char="-"/>
            </a:pPr>
            <a:r>
              <a:rPr lang="en" sz="900"/>
              <a:t>In the plot, there is </a:t>
            </a:r>
            <a:r>
              <a:rPr b="1" lang="en" sz="900"/>
              <a:t>a spike at lag 1</a:t>
            </a:r>
            <a:r>
              <a:rPr lang="en" sz="900"/>
              <a:t>, and then gradually decreases with no other significant spikes, suggesting an </a:t>
            </a:r>
            <a:r>
              <a:rPr b="1" lang="en" sz="900"/>
              <a:t>AR(1) process</a:t>
            </a:r>
            <a:r>
              <a:rPr lang="en" sz="900"/>
              <a:t>. </a:t>
            </a:r>
            <a:endParaRPr sz="900"/>
          </a:p>
          <a:p>
            <a:pPr indent="0" lvl="0" marL="0" rtl="0" algn="l">
              <a:lnSpc>
                <a:spcPct val="115000"/>
              </a:lnSpc>
              <a:spcBef>
                <a:spcPts val="0"/>
              </a:spcBef>
              <a:spcAft>
                <a:spcPts val="0"/>
              </a:spcAft>
              <a:buNone/>
            </a:pPr>
            <a:r>
              <a:t/>
            </a:r>
            <a:endParaRPr sz="1000"/>
          </a:p>
        </p:txBody>
      </p:sp>
      <p:sp>
        <p:nvSpPr>
          <p:cNvPr id="382" name="Google Shape;382;p45"/>
          <p:cNvSpPr txBox="1"/>
          <p:nvPr>
            <p:ph idx="6" type="subTitle"/>
          </p:nvPr>
        </p:nvSpPr>
        <p:spPr>
          <a:xfrm>
            <a:off x="460450" y="2496675"/>
            <a:ext cx="2588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5</a:t>
            </a:r>
            <a:r>
              <a:rPr lang="en" sz="1400"/>
              <a:t>. ACF and PACF Plot</a:t>
            </a:r>
            <a:endParaRPr sz="1400"/>
          </a:p>
        </p:txBody>
      </p:sp>
      <p:cxnSp>
        <p:nvCxnSpPr>
          <p:cNvPr id="383" name="Google Shape;383;p45"/>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384" name="Google Shape;384;p45"/>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Gas Consumption</a:t>
            </a:r>
            <a:endParaRPr sz="2500"/>
          </a:p>
        </p:txBody>
      </p:sp>
      <p:sp>
        <p:nvSpPr>
          <p:cNvPr id="385" name="Google Shape;385;p45"/>
          <p:cNvSpPr txBox="1"/>
          <p:nvPr>
            <p:ph idx="3" type="subTitle"/>
          </p:nvPr>
        </p:nvSpPr>
        <p:spPr>
          <a:xfrm>
            <a:off x="4671250" y="2773300"/>
            <a:ext cx="4111500" cy="202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t>Trend: </a:t>
            </a:r>
            <a:endParaRPr b="1" sz="900"/>
          </a:p>
          <a:p>
            <a:pPr indent="-285750" lvl="0" marL="457200" rtl="0" algn="l">
              <a:lnSpc>
                <a:spcPct val="115000"/>
              </a:lnSpc>
              <a:spcBef>
                <a:spcPts val="0"/>
              </a:spcBef>
              <a:spcAft>
                <a:spcPts val="0"/>
              </a:spcAft>
              <a:buSzPts val="900"/>
              <a:buChar char="-"/>
            </a:pPr>
            <a:r>
              <a:rPr lang="en" sz="900"/>
              <a:t>No trend.</a:t>
            </a:r>
            <a:endParaRPr sz="900"/>
          </a:p>
          <a:p>
            <a:pPr indent="0" lvl="0" marL="0" rtl="0" algn="l">
              <a:lnSpc>
                <a:spcPct val="115000"/>
              </a:lnSpc>
              <a:spcBef>
                <a:spcPts val="0"/>
              </a:spcBef>
              <a:spcAft>
                <a:spcPts val="0"/>
              </a:spcAft>
              <a:buNone/>
            </a:pPr>
            <a:r>
              <a:rPr b="1" lang="en" sz="900"/>
              <a:t>Seasonality: </a:t>
            </a:r>
            <a:endParaRPr b="1" sz="900"/>
          </a:p>
          <a:p>
            <a:pPr indent="-285750" lvl="0" marL="457200" rtl="0" algn="l">
              <a:lnSpc>
                <a:spcPct val="115000"/>
              </a:lnSpc>
              <a:spcBef>
                <a:spcPts val="0"/>
              </a:spcBef>
              <a:spcAft>
                <a:spcPts val="0"/>
              </a:spcAft>
              <a:buSzPts val="900"/>
              <a:buChar char="-"/>
            </a:pPr>
            <a:r>
              <a:rPr lang="en" sz="900"/>
              <a:t>Regular fluctuations that repeat over time, indicating </a:t>
            </a:r>
            <a:r>
              <a:rPr b="1" lang="en" sz="900"/>
              <a:t>presence of seasonality. </a:t>
            </a:r>
            <a:endParaRPr b="1" sz="900"/>
          </a:p>
          <a:p>
            <a:pPr indent="-285750" lvl="0" marL="457200" rtl="0" algn="l">
              <a:lnSpc>
                <a:spcPct val="115000"/>
              </a:lnSpc>
              <a:spcBef>
                <a:spcPts val="0"/>
              </a:spcBef>
              <a:spcAft>
                <a:spcPts val="0"/>
              </a:spcAft>
              <a:buSzPts val="900"/>
              <a:buChar char="-"/>
            </a:pPr>
            <a:r>
              <a:rPr lang="en" sz="900"/>
              <a:t>The seasonality might indicate higher consumption during certain months, like colder months leading to increased heating demand.</a:t>
            </a:r>
            <a:endParaRPr sz="900"/>
          </a:p>
          <a:p>
            <a:pPr indent="0" lvl="0" marL="0" rtl="0" algn="l">
              <a:lnSpc>
                <a:spcPct val="115000"/>
              </a:lnSpc>
              <a:spcBef>
                <a:spcPts val="0"/>
              </a:spcBef>
              <a:spcAft>
                <a:spcPts val="0"/>
              </a:spcAft>
              <a:buNone/>
            </a:pPr>
            <a:r>
              <a:rPr b="1" lang="en" sz="900"/>
              <a:t>Residuals: </a:t>
            </a:r>
            <a:endParaRPr b="1" sz="900"/>
          </a:p>
          <a:p>
            <a:pPr indent="-285750" lvl="0" marL="457200" rtl="0" algn="l">
              <a:lnSpc>
                <a:spcPct val="115000"/>
              </a:lnSpc>
              <a:spcBef>
                <a:spcPts val="0"/>
              </a:spcBef>
              <a:spcAft>
                <a:spcPts val="0"/>
              </a:spcAft>
              <a:buSzPts val="900"/>
              <a:buChar char="-"/>
            </a:pPr>
            <a:r>
              <a:rPr lang="en" sz="900"/>
              <a:t>The residuals exhibit </a:t>
            </a:r>
            <a:r>
              <a:rPr b="1" lang="en" sz="900"/>
              <a:t>fluctuations around zero</a:t>
            </a:r>
            <a:r>
              <a:rPr lang="en" sz="900"/>
              <a:t>, suggesting that most of the systematic patterns have been captured by the trend and seasonality components.</a:t>
            </a:r>
            <a:endParaRPr sz="9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t/>
            </a:r>
            <a:endParaRPr sz="1100"/>
          </a:p>
        </p:txBody>
      </p:sp>
      <p:sp>
        <p:nvSpPr>
          <p:cNvPr id="386" name="Google Shape;386;p45"/>
          <p:cNvSpPr txBox="1"/>
          <p:nvPr>
            <p:ph idx="6" type="subTitle"/>
          </p:nvPr>
        </p:nvSpPr>
        <p:spPr>
          <a:xfrm>
            <a:off x="4771650" y="2496675"/>
            <a:ext cx="2672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6</a:t>
            </a:r>
            <a:r>
              <a:rPr lang="en" sz="1400"/>
              <a:t>. Decomposition Plot</a:t>
            </a:r>
            <a:endParaRPr sz="1400"/>
          </a:p>
        </p:txBody>
      </p:sp>
      <p:pic>
        <p:nvPicPr>
          <p:cNvPr id="387" name="Google Shape;387;p45"/>
          <p:cNvPicPr preferRelativeResize="0"/>
          <p:nvPr/>
        </p:nvPicPr>
        <p:blipFill>
          <a:blip r:embed="rId3">
            <a:alphaModFix/>
          </a:blip>
          <a:stretch>
            <a:fillRect/>
          </a:stretch>
        </p:blipFill>
        <p:spPr>
          <a:xfrm>
            <a:off x="461650" y="999300"/>
            <a:ext cx="3913098" cy="1497376"/>
          </a:xfrm>
          <a:prstGeom prst="rect">
            <a:avLst/>
          </a:prstGeom>
          <a:noFill/>
          <a:ln cap="flat" cmpd="sng" w="9525">
            <a:solidFill>
              <a:schemeClr val="lt1"/>
            </a:solidFill>
            <a:prstDash val="solid"/>
            <a:round/>
            <a:headEnd len="sm" w="sm" type="none"/>
            <a:tailEnd len="sm" w="sm" type="none"/>
          </a:ln>
        </p:spPr>
      </p:pic>
      <p:pic>
        <p:nvPicPr>
          <p:cNvPr id="388" name="Google Shape;388;p45"/>
          <p:cNvPicPr preferRelativeResize="0"/>
          <p:nvPr/>
        </p:nvPicPr>
        <p:blipFill>
          <a:blip r:embed="rId4">
            <a:alphaModFix/>
          </a:blip>
          <a:stretch>
            <a:fillRect/>
          </a:stretch>
        </p:blipFill>
        <p:spPr>
          <a:xfrm>
            <a:off x="4770450" y="999300"/>
            <a:ext cx="3913098" cy="14973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p:nvPr/>
        </p:nvSpPr>
        <p:spPr>
          <a:xfrm>
            <a:off x="8593900" y="37411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6"/>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Electricity Consumption</a:t>
            </a:r>
            <a:endParaRPr sz="2500"/>
          </a:p>
        </p:txBody>
      </p:sp>
      <p:sp>
        <p:nvSpPr>
          <p:cNvPr id="395" name="Google Shape;395;p46"/>
          <p:cNvSpPr/>
          <p:nvPr/>
        </p:nvSpPr>
        <p:spPr>
          <a:xfrm rot="-8782234">
            <a:off x="7694185" y="3812818"/>
            <a:ext cx="2201440" cy="2201440"/>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6"/>
          <p:cNvSpPr txBox="1"/>
          <p:nvPr>
            <p:ph idx="3" type="subTitle"/>
          </p:nvPr>
        </p:nvSpPr>
        <p:spPr>
          <a:xfrm>
            <a:off x="525950" y="2829400"/>
            <a:ext cx="3784500" cy="186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n" sz="900"/>
              <a:t>Trend:</a:t>
            </a:r>
            <a:endParaRPr b="1" sz="900"/>
          </a:p>
          <a:p>
            <a:pPr indent="-285750" lvl="0" marL="457200" rtl="0" algn="l">
              <a:lnSpc>
                <a:spcPct val="100000"/>
              </a:lnSpc>
              <a:spcBef>
                <a:spcPts val="0"/>
              </a:spcBef>
              <a:spcAft>
                <a:spcPts val="0"/>
              </a:spcAft>
              <a:buSzPts val="900"/>
              <a:buChar char="-"/>
            </a:pPr>
            <a:r>
              <a:rPr lang="en" sz="900"/>
              <a:t>Clear </a:t>
            </a:r>
            <a:r>
              <a:rPr lang="en" sz="900" u="sng"/>
              <a:t>upward</a:t>
            </a:r>
            <a:r>
              <a:rPr lang="en" sz="900"/>
              <a:t> trend, indicating an increase in electricity consumption from 1990 to 2023. </a:t>
            </a:r>
            <a:endParaRPr sz="900"/>
          </a:p>
          <a:p>
            <a:pPr indent="0" lvl="0" marL="0" rtl="0" algn="l">
              <a:lnSpc>
                <a:spcPct val="100000"/>
              </a:lnSpc>
              <a:spcBef>
                <a:spcPts val="0"/>
              </a:spcBef>
              <a:spcAft>
                <a:spcPts val="0"/>
              </a:spcAft>
              <a:buNone/>
            </a:pPr>
            <a:r>
              <a:rPr b="1" lang="en" sz="900"/>
              <a:t>Seasonality: </a:t>
            </a:r>
            <a:endParaRPr b="1" sz="900"/>
          </a:p>
          <a:p>
            <a:pPr indent="-285750" lvl="0" marL="457200" rtl="0" algn="l">
              <a:lnSpc>
                <a:spcPct val="100000"/>
              </a:lnSpc>
              <a:spcBef>
                <a:spcPts val="0"/>
              </a:spcBef>
              <a:spcAft>
                <a:spcPts val="0"/>
              </a:spcAft>
              <a:buSzPts val="900"/>
              <a:buChar char="-"/>
            </a:pPr>
            <a:r>
              <a:rPr lang="en" sz="900"/>
              <a:t>Seasonality is observed, as there are repeating patterns of similar magnitude at regular intervals, moving in an upward trend.</a:t>
            </a:r>
            <a:endParaRPr sz="900"/>
          </a:p>
          <a:p>
            <a:pPr indent="0" lvl="0" marL="0" rtl="0" algn="l">
              <a:lnSpc>
                <a:spcPct val="100000"/>
              </a:lnSpc>
              <a:spcBef>
                <a:spcPts val="0"/>
              </a:spcBef>
              <a:spcAft>
                <a:spcPts val="0"/>
              </a:spcAft>
              <a:buNone/>
            </a:pPr>
            <a:r>
              <a:rPr b="1" lang="en" sz="900"/>
              <a:t>Outlier: </a:t>
            </a:r>
            <a:endParaRPr b="1" sz="900"/>
          </a:p>
          <a:p>
            <a:pPr indent="-285750" lvl="0" marL="457200" rtl="0" algn="l">
              <a:lnSpc>
                <a:spcPct val="100000"/>
              </a:lnSpc>
              <a:spcBef>
                <a:spcPts val="0"/>
              </a:spcBef>
              <a:spcAft>
                <a:spcPts val="0"/>
              </a:spcAft>
              <a:buSzPts val="900"/>
              <a:buChar char="-"/>
            </a:pPr>
            <a:r>
              <a:rPr lang="en" sz="900"/>
              <a:t>No outlier/extreme points observed. </a:t>
            </a:r>
            <a:endParaRPr sz="900"/>
          </a:p>
          <a:p>
            <a:pPr indent="0" lvl="0" marL="0" rtl="0" algn="l">
              <a:lnSpc>
                <a:spcPct val="100000"/>
              </a:lnSpc>
              <a:spcBef>
                <a:spcPts val="0"/>
              </a:spcBef>
              <a:spcAft>
                <a:spcPts val="0"/>
              </a:spcAft>
              <a:buNone/>
            </a:pPr>
            <a:r>
              <a:rPr b="1" lang="en" sz="900"/>
              <a:t>Variability: </a:t>
            </a:r>
            <a:endParaRPr b="1" sz="900"/>
          </a:p>
          <a:p>
            <a:pPr indent="-292100" lvl="0" marL="457200" rtl="0" algn="l">
              <a:lnSpc>
                <a:spcPct val="100000"/>
              </a:lnSpc>
              <a:spcBef>
                <a:spcPts val="0"/>
              </a:spcBef>
              <a:spcAft>
                <a:spcPts val="0"/>
              </a:spcAft>
              <a:buSzPts val="1000"/>
              <a:buChar char="-"/>
            </a:pPr>
            <a:r>
              <a:rPr lang="en" sz="900"/>
              <a:t>Presence of </a:t>
            </a:r>
            <a:r>
              <a:rPr lang="en" sz="900" u="sng"/>
              <a:t>both</a:t>
            </a:r>
            <a:r>
              <a:rPr lang="en" sz="900"/>
              <a:t> short-term fluctuations and longer-term trends. </a:t>
            </a:r>
            <a:endParaRPr sz="900"/>
          </a:p>
          <a:p>
            <a:pPr indent="-292100" lvl="0" marL="457200" rtl="0" algn="l">
              <a:lnSpc>
                <a:spcPct val="100000"/>
              </a:lnSpc>
              <a:spcBef>
                <a:spcPts val="0"/>
              </a:spcBef>
              <a:spcAft>
                <a:spcPts val="0"/>
              </a:spcAft>
              <a:buSzPts val="1000"/>
              <a:buChar char="-"/>
            </a:pPr>
            <a:r>
              <a:rPr lang="en" sz="900"/>
              <a:t>The variability is moderate as spread of data points around / is decent. </a:t>
            </a:r>
            <a:endParaRPr sz="900"/>
          </a:p>
          <a:p>
            <a:pPr indent="0" lvl="0" marL="0" rtl="0" algn="l">
              <a:lnSpc>
                <a:spcPct val="100000"/>
              </a:lnSpc>
              <a:spcBef>
                <a:spcPts val="0"/>
              </a:spcBef>
              <a:spcAft>
                <a:spcPts val="0"/>
              </a:spcAft>
              <a:buNone/>
            </a:pPr>
            <a:r>
              <a:t/>
            </a:r>
            <a:endParaRPr sz="1000"/>
          </a:p>
        </p:txBody>
      </p:sp>
      <p:sp>
        <p:nvSpPr>
          <p:cNvPr id="397" name="Google Shape;397;p46"/>
          <p:cNvSpPr txBox="1"/>
          <p:nvPr>
            <p:ph idx="6" type="subTitle"/>
          </p:nvPr>
        </p:nvSpPr>
        <p:spPr>
          <a:xfrm>
            <a:off x="460450" y="2496675"/>
            <a:ext cx="13260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1. Line Plot</a:t>
            </a:r>
            <a:endParaRPr sz="1400"/>
          </a:p>
        </p:txBody>
      </p:sp>
      <p:cxnSp>
        <p:nvCxnSpPr>
          <p:cNvPr id="398" name="Google Shape;398;p46"/>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399" name="Google Shape;399;p46"/>
          <p:cNvSpPr txBox="1"/>
          <p:nvPr>
            <p:ph idx="3" type="subTitle"/>
          </p:nvPr>
        </p:nvSpPr>
        <p:spPr>
          <a:xfrm>
            <a:off x="4601500" y="2829400"/>
            <a:ext cx="3992400" cy="20241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lang="en" sz="900"/>
              <a:t>The plot shows a </a:t>
            </a:r>
            <a:r>
              <a:rPr b="1" lang="en" sz="900"/>
              <a:t>recurring pattern that recurs across each year, in an upward direction</a:t>
            </a:r>
            <a:r>
              <a:rPr lang="en" sz="900"/>
              <a:t>.</a:t>
            </a:r>
            <a:endParaRPr sz="900"/>
          </a:p>
          <a:p>
            <a:pPr indent="0" lvl="0" marL="457200" rtl="0" algn="l">
              <a:lnSpc>
                <a:spcPct val="115000"/>
              </a:lnSpc>
              <a:spcBef>
                <a:spcPts val="0"/>
              </a:spcBef>
              <a:spcAft>
                <a:spcPts val="0"/>
              </a:spcAft>
              <a:buNone/>
            </a:pPr>
            <a:r>
              <a:t/>
            </a:r>
            <a:endParaRPr sz="900"/>
          </a:p>
          <a:p>
            <a:pPr indent="-285750" lvl="0" marL="457200" rtl="0" algn="l">
              <a:lnSpc>
                <a:spcPct val="115000"/>
              </a:lnSpc>
              <a:spcBef>
                <a:spcPts val="0"/>
              </a:spcBef>
              <a:spcAft>
                <a:spcPts val="0"/>
              </a:spcAft>
              <a:buSzPts val="900"/>
              <a:buChar char="-"/>
            </a:pPr>
            <a:r>
              <a:rPr lang="en" sz="900"/>
              <a:t>Cyclic patterns are observed -&gt; seasonality </a:t>
            </a:r>
            <a:endParaRPr sz="900"/>
          </a:p>
          <a:p>
            <a:pPr indent="-285750" lvl="0" marL="457200" rtl="0" algn="l">
              <a:lnSpc>
                <a:spcPct val="115000"/>
              </a:lnSpc>
              <a:spcBef>
                <a:spcPts val="0"/>
              </a:spcBef>
              <a:spcAft>
                <a:spcPts val="0"/>
              </a:spcAft>
              <a:buSzPts val="900"/>
              <a:buChar char="-"/>
            </a:pPr>
            <a:r>
              <a:rPr lang="en" sz="900"/>
              <a:t>The plot's consistent peaks and troughs suggest a consistent monthly cycle in electricity consumption.</a:t>
            </a:r>
            <a:endParaRPr sz="900"/>
          </a:p>
          <a:p>
            <a:pPr indent="0" lvl="0" marL="457200" rtl="0" algn="l">
              <a:lnSpc>
                <a:spcPct val="115000"/>
              </a:lnSpc>
              <a:spcBef>
                <a:spcPts val="0"/>
              </a:spcBef>
              <a:spcAft>
                <a:spcPts val="0"/>
              </a:spcAft>
              <a:buNone/>
            </a:pPr>
            <a:r>
              <a:t/>
            </a:r>
            <a:endParaRPr sz="900"/>
          </a:p>
          <a:p>
            <a:pPr indent="-285750" lvl="0" marL="457200" rtl="0" algn="l">
              <a:lnSpc>
                <a:spcPct val="115000"/>
              </a:lnSpc>
              <a:spcBef>
                <a:spcPts val="0"/>
              </a:spcBef>
              <a:spcAft>
                <a:spcPts val="0"/>
              </a:spcAft>
              <a:buSzPts val="900"/>
              <a:buChar char="-"/>
            </a:pPr>
            <a:r>
              <a:rPr lang="en" sz="900"/>
              <a:t>Notably, the months of December, January, February stand out as periods of elevated consumption, potentially associated with cooler weather and increased demand for heating systems and appliances.</a:t>
            </a:r>
            <a:endParaRPr sz="900"/>
          </a:p>
          <a:p>
            <a:pPr indent="-285750" lvl="0" marL="457200" rtl="0" algn="l">
              <a:lnSpc>
                <a:spcPct val="115000"/>
              </a:lnSpc>
              <a:spcBef>
                <a:spcPts val="0"/>
              </a:spcBef>
              <a:spcAft>
                <a:spcPts val="0"/>
              </a:spcAft>
              <a:buSzPts val="900"/>
              <a:buChar char="-"/>
            </a:pPr>
            <a:r>
              <a:rPr lang="en" sz="900"/>
              <a:t>Spring months have decent electricity consumption levels. </a:t>
            </a:r>
            <a:endParaRPr sz="900"/>
          </a:p>
          <a:p>
            <a:pPr indent="0" lvl="0" marL="0" rtl="0" algn="l">
              <a:lnSpc>
                <a:spcPct val="115000"/>
              </a:lnSpc>
              <a:spcBef>
                <a:spcPts val="0"/>
              </a:spcBef>
              <a:spcAft>
                <a:spcPts val="0"/>
              </a:spcAft>
              <a:buNone/>
            </a:pPr>
            <a:r>
              <a:t/>
            </a:r>
            <a:endParaRPr sz="1000"/>
          </a:p>
        </p:txBody>
      </p:sp>
      <p:sp>
        <p:nvSpPr>
          <p:cNvPr id="400" name="Google Shape;400;p46"/>
          <p:cNvSpPr txBox="1"/>
          <p:nvPr>
            <p:ph idx="6" type="subTitle"/>
          </p:nvPr>
        </p:nvSpPr>
        <p:spPr>
          <a:xfrm>
            <a:off x="4771650" y="2496675"/>
            <a:ext cx="19149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2. Seasonal Plot</a:t>
            </a:r>
            <a:endParaRPr sz="1400"/>
          </a:p>
        </p:txBody>
      </p:sp>
      <p:pic>
        <p:nvPicPr>
          <p:cNvPr id="401" name="Google Shape;401;p46"/>
          <p:cNvPicPr preferRelativeResize="0"/>
          <p:nvPr/>
        </p:nvPicPr>
        <p:blipFill>
          <a:blip r:embed="rId3">
            <a:alphaModFix/>
          </a:blip>
          <a:stretch>
            <a:fillRect/>
          </a:stretch>
        </p:blipFill>
        <p:spPr>
          <a:xfrm>
            <a:off x="461650" y="1010625"/>
            <a:ext cx="3913098" cy="1457325"/>
          </a:xfrm>
          <a:prstGeom prst="rect">
            <a:avLst/>
          </a:prstGeom>
          <a:noFill/>
          <a:ln cap="flat" cmpd="sng" w="9525">
            <a:solidFill>
              <a:schemeClr val="lt1"/>
            </a:solidFill>
            <a:prstDash val="solid"/>
            <a:round/>
            <a:headEnd len="sm" w="sm" type="none"/>
            <a:tailEnd len="sm" w="sm" type="none"/>
          </a:ln>
        </p:spPr>
      </p:pic>
      <p:pic>
        <p:nvPicPr>
          <p:cNvPr id="402" name="Google Shape;402;p46"/>
          <p:cNvPicPr preferRelativeResize="0"/>
          <p:nvPr/>
        </p:nvPicPr>
        <p:blipFill>
          <a:blip r:embed="rId4">
            <a:alphaModFix/>
          </a:blip>
          <a:stretch>
            <a:fillRect/>
          </a:stretch>
        </p:blipFill>
        <p:spPr>
          <a:xfrm>
            <a:off x="4770450" y="1010625"/>
            <a:ext cx="3913098" cy="14573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p:nvPr/>
        </p:nvSpPr>
        <p:spPr>
          <a:xfrm>
            <a:off x="8593900" y="37411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7"/>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Electricity Consumption</a:t>
            </a:r>
            <a:endParaRPr sz="2500"/>
          </a:p>
        </p:txBody>
      </p:sp>
      <p:sp>
        <p:nvSpPr>
          <p:cNvPr id="409" name="Google Shape;409;p47"/>
          <p:cNvSpPr/>
          <p:nvPr/>
        </p:nvSpPr>
        <p:spPr>
          <a:xfrm rot="-8782234">
            <a:off x="7694185" y="3812818"/>
            <a:ext cx="2201440" cy="2201440"/>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7"/>
          <p:cNvSpPr txBox="1"/>
          <p:nvPr>
            <p:ph idx="3" type="subTitle"/>
          </p:nvPr>
        </p:nvSpPr>
        <p:spPr>
          <a:xfrm>
            <a:off x="258775" y="2829400"/>
            <a:ext cx="4068000" cy="1416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Variation of electricity consumption levels seem to increase over the years. </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There is a relatively consistent pattern, where the fluctuations of heights of box plots seem to be quite consistent. </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There are no outliers. </a:t>
            </a:r>
            <a:endParaRPr sz="1000"/>
          </a:p>
          <a:p>
            <a:pPr indent="0" lvl="0" marL="0" rtl="0" algn="l">
              <a:lnSpc>
                <a:spcPct val="115000"/>
              </a:lnSpc>
              <a:spcBef>
                <a:spcPts val="0"/>
              </a:spcBef>
              <a:spcAft>
                <a:spcPts val="0"/>
              </a:spcAft>
              <a:buNone/>
            </a:pPr>
            <a:r>
              <a:t/>
            </a:r>
            <a:endParaRPr sz="1000"/>
          </a:p>
        </p:txBody>
      </p:sp>
      <p:sp>
        <p:nvSpPr>
          <p:cNvPr id="411" name="Google Shape;411;p47"/>
          <p:cNvSpPr txBox="1"/>
          <p:nvPr>
            <p:ph idx="6" type="subTitle"/>
          </p:nvPr>
        </p:nvSpPr>
        <p:spPr>
          <a:xfrm>
            <a:off x="460450" y="2496675"/>
            <a:ext cx="13260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3. Box Plot</a:t>
            </a:r>
            <a:endParaRPr sz="1400"/>
          </a:p>
        </p:txBody>
      </p:sp>
      <p:cxnSp>
        <p:nvCxnSpPr>
          <p:cNvPr id="412" name="Google Shape;412;p47"/>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413" name="Google Shape;413;p47"/>
          <p:cNvSpPr txBox="1"/>
          <p:nvPr>
            <p:ph idx="3" type="subTitle"/>
          </p:nvPr>
        </p:nvSpPr>
        <p:spPr>
          <a:xfrm>
            <a:off x="4572150" y="2829400"/>
            <a:ext cx="4330800" cy="1752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Symmetric distribution (normal), with majority of values clustered towards the lower end of consumption, indicating a balanced distribution of electricity consumption levels.</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Most common electricity consumption value seems to be 900 MWh.</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Mean = median.</a:t>
            </a:r>
            <a:endParaRPr sz="1000"/>
          </a:p>
          <a:p>
            <a:pPr indent="0" lvl="0" marL="0" rtl="0" algn="l">
              <a:lnSpc>
                <a:spcPct val="115000"/>
              </a:lnSpc>
              <a:spcBef>
                <a:spcPts val="0"/>
              </a:spcBef>
              <a:spcAft>
                <a:spcPts val="0"/>
              </a:spcAft>
              <a:buNone/>
            </a:pPr>
            <a:r>
              <a:t/>
            </a:r>
            <a:endParaRPr sz="1100"/>
          </a:p>
        </p:txBody>
      </p:sp>
      <p:sp>
        <p:nvSpPr>
          <p:cNvPr id="414" name="Google Shape;414;p47"/>
          <p:cNvSpPr txBox="1"/>
          <p:nvPr>
            <p:ph idx="6" type="subTitle"/>
          </p:nvPr>
        </p:nvSpPr>
        <p:spPr>
          <a:xfrm>
            <a:off x="4771650" y="2496675"/>
            <a:ext cx="19149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4. Histogram</a:t>
            </a:r>
            <a:endParaRPr sz="1400"/>
          </a:p>
        </p:txBody>
      </p:sp>
      <p:pic>
        <p:nvPicPr>
          <p:cNvPr id="415" name="Google Shape;415;p47"/>
          <p:cNvPicPr preferRelativeResize="0"/>
          <p:nvPr/>
        </p:nvPicPr>
        <p:blipFill>
          <a:blip r:embed="rId3">
            <a:alphaModFix/>
          </a:blip>
          <a:stretch>
            <a:fillRect/>
          </a:stretch>
        </p:blipFill>
        <p:spPr>
          <a:xfrm>
            <a:off x="461650" y="1010625"/>
            <a:ext cx="3913098" cy="1457325"/>
          </a:xfrm>
          <a:prstGeom prst="rect">
            <a:avLst/>
          </a:prstGeom>
          <a:noFill/>
          <a:ln cap="flat" cmpd="sng" w="9525">
            <a:solidFill>
              <a:schemeClr val="lt1"/>
            </a:solidFill>
            <a:prstDash val="solid"/>
            <a:round/>
            <a:headEnd len="sm" w="sm" type="none"/>
            <a:tailEnd len="sm" w="sm" type="none"/>
          </a:ln>
        </p:spPr>
      </p:pic>
      <p:pic>
        <p:nvPicPr>
          <p:cNvPr id="416" name="Google Shape;416;p47"/>
          <p:cNvPicPr preferRelativeResize="0"/>
          <p:nvPr/>
        </p:nvPicPr>
        <p:blipFill>
          <a:blip r:embed="rId4">
            <a:alphaModFix/>
          </a:blip>
          <a:stretch>
            <a:fillRect/>
          </a:stretch>
        </p:blipFill>
        <p:spPr>
          <a:xfrm>
            <a:off x="4770450" y="1010625"/>
            <a:ext cx="3913098" cy="14573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p:nvPr/>
        </p:nvSpPr>
        <p:spPr>
          <a:xfrm>
            <a:off x="8593900" y="37411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8"/>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Electricity Consumption</a:t>
            </a:r>
            <a:endParaRPr sz="2500"/>
          </a:p>
        </p:txBody>
      </p:sp>
      <p:sp>
        <p:nvSpPr>
          <p:cNvPr id="423" name="Google Shape;423;p48"/>
          <p:cNvSpPr txBox="1"/>
          <p:nvPr>
            <p:ph idx="6" type="subTitle"/>
          </p:nvPr>
        </p:nvSpPr>
        <p:spPr>
          <a:xfrm>
            <a:off x="460450" y="2496675"/>
            <a:ext cx="2588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5. ACF and PACF Plot</a:t>
            </a:r>
            <a:endParaRPr sz="1400"/>
          </a:p>
        </p:txBody>
      </p:sp>
      <p:cxnSp>
        <p:nvCxnSpPr>
          <p:cNvPr id="424" name="Google Shape;424;p48"/>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425" name="Google Shape;425;p48"/>
          <p:cNvSpPr txBox="1"/>
          <p:nvPr>
            <p:ph idx="3" type="subTitle"/>
          </p:nvPr>
        </p:nvSpPr>
        <p:spPr>
          <a:xfrm>
            <a:off x="4671250" y="2773300"/>
            <a:ext cx="4111500" cy="25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50"/>
              <a:t>Trend: </a:t>
            </a:r>
            <a:endParaRPr b="1" sz="850"/>
          </a:p>
          <a:p>
            <a:pPr indent="-282575" lvl="0" marL="457200" rtl="0" algn="l">
              <a:lnSpc>
                <a:spcPct val="115000"/>
              </a:lnSpc>
              <a:spcBef>
                <a:spcPts val="0"/>
              </a:spcBef>
              <a:spcAft>
                <a:spcPts val="0"/>
              </a:spcAft>
              <a:buSzPts val="850"/>
              <a:buChar char="-"/>
            </a:pPr>
            <a:r>
              <a:rPr lang="en" sz="850"/>
              <a:t>Overall </a:t>
            </a:r>
            <a:r>
              <a:rPr b="1" lang="en" sz="850"/>
              <a:t>increasing</a:t>
            </a:r>
            <a:r>
              <a:rPr lang="en" sz="850"/>
              <a:t> consumption of electricity, possibly due to various external factors like weather changes or changing consumer behavior.</a:t>
            </a:r>
            <a:endParaRPr sz="850"/>
          </a:p>
          <a:p>
            <a:pPr indent="0" lvl="0" marL="0" rtl="0" algn="l">
              <a:lnSpc>
                <a:spcPct val="115000"/>
              </a:lnSpc>
              <a:spcBef>
                <a:spcPts val="0"/>
              </a:spcBef>
              <a:spcAft>
                <a:spcPts val="0"/>
              </a:spcAft>
              <a:buNone/>
            </a:pPr>
            <a:r>
              <a:rPr b="1" lang="en" sz="850"/>
              <a:t>Seasonality: </a:t>
            </a:r>
            <a:endParaRPr b="1" sz="850"/>
          </a:p>
          <a:p>
            <a:pPr indent="-282575" lvl="0" marL="457200" rtl="0" algn="l">
              <a:lnSpc>
                <a:spcPct val="115000"/>
              </a:lnSpc>
              <a:spcBef>
                <a:spcPts val="0"/>
              </a:spcBef>
              <a:spcAft>
                <a:spcPts val="0"/>
              </a:spcAft>
              <a:buSzPts val="850"/>
              <a:buChar char="-"/>
            </a:pPr>
            <a:r>
              <a:rPr lang="en" sz="850"/>
              <a:t>Regular fluctuations that repeat over time, indicating </a:t>
            </a:r>
            <a:r>
              <a:rPr b="1" lang="en" sz="850"/>
              <a:t>presence of seasonality. </a:t>
            </a:r>
            <a:endParaRPr b="1" sz="850"/>
          </a:p>
          <a:p>
            <a:pPr indent="-282575" lvl="0" marL="457200" rtl="0" algn="l">
              <a:lnSpc>
                <a:spcPct val="115000"/>
              </a:lnSpc>
              <a:spcBef>
                <a:spcPts val="0"/>
              </a:spcBef>
              <a:spcAft>
                <a:spcPts val="0"/>
              </a:spcAft>
              <a:buSzPts val="850"/>
              <a:buChar char="-"/>
            </a:pPr>
            <a:r>
              <a:rPr lang="en" sz="850"/>
              <a:t>The seasonality might indicate higher consumption during certain months, like colder months leading to increased heating demand.</a:t>
            </a:r>
            <a:endParaRPr sz="850"/>
          </a:p>
          <a:p>
            <a:pPr indent="0" lvl="0" marL="0" rtl="0" algn="l">
              <a:lnSpc>
                <a:spcPct val="115000"/>
              </a:lnSpc>
              <a:spcBef>
                <a:spcPts val="0"/>
              </a:spcBef>
              <a:spcAft>
                <a:spcPts val="0"/>
              </a:spcAft>
              <a:buNone/>
            </a:pPr>
            <a:r>
              <a:rPr b="1" lang="en" sz="850"/>
              <a:t>Residuals: </a:t>
            </a:r>
            <a:endParaRPr b="1" sz="850"/>
          </a:p>
          <a:p>
            <a:pPr indent="-282575" lvl="0" marL="457200" rtl="0" algn="l">
              <a:lnSpc>
                <a:spcPct val="115000"/>
              </a:lnSpc>
              <a:spcBef>
                <a:spcPts val="0"/>
              </a:spcBef>
              <a:spcAft>
                <a:spcPts val="0"/>
              </a:spcAft>
              <a:buSzPts val="850"/>
              <a:buChar char="-"/>
            </a:pPr>
            <a:r>
              <a:rPr lang="en" sz="850"/>
              <a:t>The residuals exhibit </a:t>
            </a:r>
            <a:r>
              <a:rPr b="1" lang="en" sz="850"/>
              <a:t>fluctuations around zero</a:t>
            </a:r>
            <a:r>
              <a:rPr lang="en" sz="850"/>
              <a:t>, suggesting that most of the systematic patterns have been captured by the trend and seasonality components.</a:t>
            </a:r>
            <a:endParaRPr sz="850"/>
          </a:p>
          <a:p>
            <a:pPr indent="-282575" lvl="0" marL="457200" rtl="0" algn="l">
              <a:lnSpc>
                <a:spcPct val="115000"/>
              </a:lnSpc>
              <a:spcBef>
                <a:spcPts val="0"/>
              </a:spcBef>
              <a:spcAft>
                <a:spcPts val="0"/>
              </a:spcAft>
              <a:buSzPts val="850"/>
              <a:buChar char="-"/>
            </a:pPr>
            <a:r>
              <a:rPr lang="en" sz="850"/>
              <a:t>Larger spikes in the residual component might indicate periods where the observed data deviates from the trend and seasonality.</a:t>
            </a:r>
            <a:endParaRPr sz="850"/>
          </a:p>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t/>
            </a:r>
            <a:endParaRPr sz="1100"/>
          </a:p>
        </p:txBody>
      </p:sp>
      <p:sp>
        <p:nvSpPr>
          <p:cNvPr id="426" name="Google Shape;426;p48"/>
          <p:cNvSpPr txBox="1"/>
          <p:nvPr>
            <p:ph idx="6" type="subTitle"/>
          </p:nvPr>
        </p:nvSpPr>
        <p:spPr>
          <a:xfrm>
            <a:off x="4771650" y="2496675"/>
            <a:ext cx="2672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400"/>
              <a:t>6. Decomposition Plot</a:t>
            </a:r>
            <a:endParaRPr sz="1400"/>
          </a:p>
        </p:txBody>
      </p:sp>
      <p:pic>
        <p:nvPicPr>
          <p:cNvPr id="427" name="Google Shape;427;p48"/>
          <p:cNvPicPr preferRelativeResize="0"/>
          <p:nvPr/>
        </p:nvPicPr>
        <p:blipFill>
          <a:blip r:embed="rId3">
            <a:alphaModFix/>
          </a:blip>
          <a:stretch>
            <a:fillRect/>
          </a:stretch>
        </p:blipFill>
        <p:spPr>
          <a:xfrm>
            <a:off x="461650" y="999300"/>
            <a:ext cx="3913098" cy="1497374"/>
          </a:xfrm>
          <a:prstGeom prst="rect">
            <a:avLst/>
          </a:prstGeom>
          <a:noFill/>
          <a:ln cap="flat" cmpd="sng" w="9525">
            <a:solidFill>
              <a:schemeClr val="lt1"/>
            </a:solidFill>
            <a:prstDash val="solid"/>
            <a:round/>
            <a:headEnd len="sm" w="sm" type="none"/>
            <a:tailEnd len="sm" w="sm" type="none"/>
          </a:ln>
        </p:spPr>
      </p:pic>
      <p:pic>
        <p:nvPicPr>
          <p:cNvPr id="428" name="Google Shape;428;p48"/>
          <p:cNvPicPr preferRelativeResize="0"/>
          <p:nvPr/>
        </p:nvPicPr>
        <p:blipFill>
          <a:blip r:embed="rId4">
            <a:alphaModFix/>
          </a:blip>
          <a:stretch>
            <a:fillRect/>
          </a:stretch>
        </p:blipFill>
        <p:spPr>
          <a:xfrm>
            <a:off x="4770450" y="999300"/>
            <a:ext cx="3913098" cy="1497375"/>
          </a:xfrm>
          <a:prstGeom prst="rect">
            <a:avLst/>
          </a:prstGeom>
          <a:noFill/>
          <a:ln cap="flat" cmpd="sng" w="9525">
            <a:solidFill>
              <a:schemeClr val="lt1"/>
            </a:solidFill>
            <a:prstDash val="solid"/>
            <a:round/>
            <a:headEnd len="sm" w="sm" type="none"/>
            <a:tailEnd len="sm" w="sm" type="none"/>
          </a:ln>
        </p:spPr>
      </p:pic>
      <p:sp>
        <p:nvSpPr>
          <p:cNvPr id="429" name="Google Shape;429;p48"/>
          <p:cNvSpPr txBox="1"/>
          <p:nvPr>
            <p:ph idx="3" type="subTitle"/>
          </p:nvPr>
        </p:nvSpPr>
        <p:spPr>
          <a:xfrm>
            <a:off x="258775" y="2829400"/>
            <a:ext cx="4068000" cy="1416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Indicates non-stationarity.</a:t>
            </a:r>
            <a:endParaRPr sz="1000"/>
          </a:p>
          <a:p>
            <a:pPr indent="0" lvl="0" marL="0" rtl="0" algn="l">
              <a:lnSpc>
                <a:spcPct val="115000"/>
              </a:lnSpc>
              <a:spcBef>
                <a:spcPts val="0"/>
              </a:spcBef>
              <a:spcAft>
                <a:spcPts val="0"/>
              </a:spcAft>
              <a:buNone/>
            </a:pPr>
            <a:r>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9"/>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9"/>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Water Consumption</a:t>
            </a:r>
            <a:endParaRPr sz="2500"/>
          </a:p>
        </p:txBody>
      </p:sp>
      <p:sp>
        <p:nvSpPr>
          <p:cNvPr id="437" name="Google Shape;437;p49"/>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9"/>
          <p:cNvSpPr txBox="1"/>
          <p:nvPr>
            <p:ph idx="3" type="subTitle"/>
          </p:nvPr>
        </p:nvSpPr>
        <p:spPr>
          <a:xfrm>
            <a:off x="589050" y="2829400"/>
            <a:ext cx="3784500" cy="199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000">
                <a:latin typeface="Jost"/>
                <a:ea typeface="Jost"/>
                <a:cs typeface="Jost"/>
                <a:sym typeface="Jost"/>
              </a:rPr>
              <a:t>Trend:</a:t>
            </a:r>
            <a:endParaRPr sz="1000">
              <a:latin typeface="Jost"/>
              <a:ea typeface="Jost"/>
              <a:cs typeface="Jost"/>
              <a:sym typeface="Jost"/>
            </a:endParaRPr>
          </a:p>
          <a:p>
            <a:pPr indent="-292100" lvl="0" marL="457200" rtl="0" algn="l">
              <a:lnSpc>
                <a:spcPct val="100000"/>
              </a:lnSpc>
              <a:spcBef>
                <a:spcPts val="0"/>
              </a:spcBef>
              <a:spcAft>
                <a:spcPts val="0"/>
              </a:spcAft>
              <a:buSzPts val="1000"/>
              <a:buFont typeface="Jost"/>
              <a:buChar char="-"/>
            </a:pPr>
            <a:r>
              <a:rPr b="0" lang="en" sz="1000" u="sng">
                <a:latin typeface="Jost"/>
                <a:ea typeface="Jost"/>
                <a:cs typeface="Jost"/>
                <a:sym typeface="Jost"/>
              </a:rPr>
              <a:t>No clear </a:t>
            </a:r>
            <a:r>
              <a:rPr b="0" lang="en" sz="1000">
                <a:latin typeface="Jost"/>
                <a:ea typeface="Jost"/>
                <a:cs typeface="Jost"/>
                <a:sym typeface="Jost"/>
              </a:rPr>
              <a:t>upward or downward trend, data is fluctuating from 1990 to 2023.</a:t>
            </a:r>
            <a:endParaRPr b="0" sz="1000">
              <a:latin typeface="Jost"/>
              <a:ea typeface="Jost"/>
              <a:cs typeface="Jost"/>
              <a:sym typeface="Jost"/>
            </a:endParaRPr>
          </a:p>
          <a:p>
            <a:pPr indent="0" lvl="0" marL="0" rtl="0" algn="l">
              <a:lnSpc>
                <a:spcPct val="100000"/>
              </a:lnSpc>
              <a:spcBef>
                <a:spcPts val="0"/>
              </a:spcBef>
              <a:spcAft>
                <a:spcPts val="0"/>
              </a:spcAft>
              <a:buNone/>
            </a:pPr>
            <a:r>
              <a:rPr lang="en" sz="1000">
                <a:latin typeface="Jost"/>
                <a:ea typeface="Jost"/>
                <a:cs typeface="Jost"/>
                <a:sym typeface="Jost"/>
              </a:rPr>
              <a:t>Seasonality: </a:t>
            </a:r>
            <a:endParaRPr sz="1000">
              <a:latin typeface="Jost"/>
              <a:ea typeface="Jost"/>
              <a:cs typeface="Jost"/>
              <a:sym typeface="Jost"/>
            </a:endParaRPr>
          </a:p>
          <a:p>
            <a:pPr indent="-292100" lvl="0" marL="457200" rtl="0" algn="l">
              <a:lnSpc>
                <a:spcPct val="100000"/>
              </a:lnSpc>
              <a:spcBef>
                <a:spcPts val="0"/>
              </a:spcBef>
              <a:spcAft>
                <a:spcPts val="0"/>
              </a:spcAft>
              <a:buSzPts val="1000"/>
              <a:buFont typeface="Jost"/>
              <a:buChar char="-"/>
            </a:pPr>
            <a:r>
              <a:rPr b="0" lang="en" sz="1000">
                <a:latin typeface="Jost"/>
                <a:ea typeface="Jost"/>
                <a:cs typeface="Jost"/>
                <a:sym typeface="Jost"/>
              </a:rPr>
              <a:t>Seasonality is not clearly observed here. </a:t>
            </a:r>
            <a:endParaRPr b="0" sz="1000">
              <a:latin typeface="Jost"/>
              <a:ea typeface="Jost"/>
              <a:cs typeface="Jost"/>
              <a:sym typeface="Jost"/>
            </a:endParaRPr>
          </a:p>
          <a:p>
            <a:pPr indent="-292100" lvl="0" marL="457200" rtl="0" algn="l">
              <a:lnSpc>
                <a:spcPct val="100000"/>
              </a:lnSpc>
              <a:spcBef>
                <a:spcPts val="0"/>
              </a:spcBef>
              <a:spcAft>
                <a:spcPts val="0"/>
              </a:spcAft>
              <a:buSzPts val="1000"/>
              <a:buFont typeface="Jost"/>
              <a:buChar char="-"/>
            </a:pPr>
            <a:r>
              <a:rPr b="0" lang="en" sz="1000">
                <a:latin typeface="Jost"/>
                <a:ea typeface="Jost"/>
                <a:cs typeface="Jost"/>
                <a:sym typeface="Jost"/>
              </a:rPr>
              <a:t>No distinct repeating patterns of similar magnitude at regular intervals. </a:t>
            </a:r>
            <a:endParaRPr b="0" sz="1000">
              <a:latin typeface="Jost"/>
              <a:ea typeface="Jost"/>
              <a:cs typeface="Jost"/>
              <a:sym typeface="Jost"/>
            </a:endParaRPr>
          </a:p>
          <a:p>
            <a:pPr indent="0" lvl="0" marL="0" rtl="0" algn="l">
              <a:lnSpc>
                <a:spcPct val="100000"/>
              </a:lnSpc>
              <a:spcBef>
                <a:spcPts val="0"/>
              </a:spcBef>
              <a:spcAft>
                <a:spcPts val="0"/>
              </a:spcAft>
              <a:buNone/>
            </a:pPr>
            <a:r>
              <a:rPr lang="en" sz="1000">
                <a:latin typeface="Jost"/>
                <a:ea typeface="Jost"/>
                <a:cs typeface="Jost"/>
                <a:sym typeface="Jost"/>
              </a:rPr>
              <a:t>Variability: </a:t>
            </a:r>
            <a:endParaRPr sz="1000">
              <a:latin typeface="Jost"/>
              <a:ea typeface="Jost"/>
              <a:cs typeface="Jost"/>
              <a:sym typeface="Jost"/>
            </a:endParaRPr>
          </a:p>
          <a:p>
            <a:pPr indent="-298450" lvl="0" marL="457200" rtl="0" algn="l">
              <a:lnSpc>
                <a:spcPct val="100000"/>
              </a:lnSpc>
              <a:spcBef>
                <a:spcPts val="0"/>
              </a:spcBef>
              <a:spcAft>
                <a:spcPts val="0"/>
              </a:spcAft>
              <a:buSzPts val="1100"/>
              <a:buFont typeface="Jost"/>
              <a:buChar char="-"/>
            </a:pPr>
            <a:r>
              <a:rPr b="0" lang="en" sz="1000">
                <a:latin typeface="Jost"/>
                <a:ea typeface="Jost"/>
                <a:cs typeface="Jost"/>
                <a:sym typeface="Jost"/>
              </a:rPr>
              <a:t>Presence of variability is observed, random variation.</a:t>
            </a:r>
            <a:r>
              <a:rPr b="0" lang="en" sz="1100">
                <a:latin typeface="Jost"/>
                <a:ea typeface="Jost"/>
                <a:cs typeface="Jost"/>
                <a:sym typeface="Jost"/>
              </a:rPr>
              <a:t> </a:t>
            </a:r>
            <a:endParaRPr b="0" sz="1100">
              <a:latin typeface="Jost"/>
              <a:ea typeface="Jost"/>
              <a:cs typeface="Jost"/>
              <a:sym typeface="Jost"/>
            </a:endParaRPr>
          </a:p>
        </p:txBody>
      </p:sp>
      <p:sp>
        <p:nvSpPr>
          <p:cNvPr id="439" name="Google Shape;439;p49"/>
          <p:cNvSpPr txBox="1"/>
          <p:nvPr>
            <p:ph idx="4294967295" type="subTitle"/>
          </p:nvPr>
        </p:nvSpPr>
        <p:spPr>
          <a:xfrm>
            <a:off x="460450" y="2496675"/>
            <a:ext cx="13260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1400">
                <a:latin typeface="Montserrat"/>
                <a:ea typeface="Montserrat"/>
                <a:cs typeface="Montserrat"/>
                <a:sym typeface="Montserrat"/>
              </a:rPr>
              <a:t>1. Line Plot</a:t>
            </a:r>
            <a:endParaRPr b="1" sz="1400">
              <a:latin typeface="Montserrat"/>
              <a:ea typeface="Montserrat"/>
              <a:cs typeface="Montserrat"/>
              <a:sym typeface="Montserrat"/>
            </a:endParaRPr>
          </a:p>
        </p:txBody>
      </p:sp>
      <p:cxnSp>
        <p:nvCxnSpPr>
          <p:cNvPr id="440" name="Google Shape;440;p49"/>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441" name="Google Shape;441;p49"/>
          <p:cNvSpPr txBox="1"/>
          <p:nvPr>
            <p:ph idx="4294967295" type="subTitle"/>
          </p:nvPr>
        </p:nvSpPr>
        <p:spPr>
          <a:xfrm>
            <a:off x="4771650" y="2496675"/>
            <a:ext cx="19149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1400">
                <a:latin typeface="Montserrat"/>
                <a:ea typeface="Montserrat"/>
                <a:cs typeface="Montserrat"/>
                <a:sym typeface="Montserrat"/>
              </a:rPr>
              <a:t>2. Seasonal Plot</a:t>
            </a:r>
            <a:endParaRPr b="1" sz="1400">
              <a:latin typeface="Montserrat"/>
              <a:ea typeface="Montserrat"/>
              <a:cs typeface="Montserrat"/>
              <a:sym typeface="Montserrat"/>
            </a:endParaRPr>
          </a:p>
        </p:txBody>
      </p:sp>
      <p:pic>
        <p:nvPicPr>
          <p:cNvPr id="442" name="Google Shape;442;p49"/>
          <p:cNvPicPr preferRelativeResize="0"/>
          <p:nvPr/>
        </p:nvPicPr>
        <p:blipFill>
          <a:blip r:embed="rId3">
            <a:alphaModFix/>
          </a:blip>
          <a:stretch>
            <a:fillRect/>
          </a:stretch>
        </p:blipFill>
        <p:spPr>
          <a:xfrm>
            <a:off x="766351" y="1010625"/>
            <a:ext cx="3608402" cy="1457325"/>
          </a:xfrm>
          <a:prstGeom prst="rect">
            <a:avLst/>
          </a:prstGeom>
          <a:noFill/>
          <a:ln cap="flat" cmpd="sng" w="9525">
            <a:solidFill>
              <a:schemeClr val="lt1"/>
            </a:solidFill>
            <a:prstDash val="solid"/>
            <a:round/>
            <a:headEnd len="sm" w="sm" type="none"/>
            <a:tailEnd len="sm" w="sm" type="none"/>
          </a:ln>
        </p:spPr>
      </p:pic>
      <p:pic>
        <p:nvPicPr>
          <p:cNvPr id="443" name="Google Shape;443;p49"/>
          <p:cNvPicPr preferRelativeResize="0"/>
          <p:nvPr/>
        </p:nvPicPr>
        <p:blipFill>
          <a:blip r:embed="rId4">
            <a:alphaModFix/>
          </a:blip>
          <a:stretch>
            <a:fillRect/>
          </a:stretch>
        </p:blipFill>
        <p:spPr>
          <a:xfrm>
            <a:off x="4770450" y="1010625"/>
            <a:ext cx="3608399" cy="1457325"/>
          </a:xfrm>
          <a:prstGeom prst="rect">
            <a:avLst/>
          </a:prstGeom>
          <a:noFill/>
          <a:ln cap="flat" cmpd="sng" w="9525">
            <a:solidFill>
              <a:schemeClr val="lt1"/>
            </a:solidFill>
            <a:prstDash val="solid"/>
            <a:round/>
            <a:headEnd len="sm" w="sm" type="none"/>
            <a:tailEnd len="sm" w="sm" type="none"/>
          </a:ln>
        </p:spPr>
      </p:pic>
      <p:sp>
        <p:nvSpPr>
          <p:cNvPr id="444" name="Google Shape;444;p49"/>
          <p:cNvSpPr txBox="1"/>
          <p:nvPr>
            <p:ph idx="3" type="subTitle"/>
          </p:nvPr>
        </p:nvSpPr>
        <p:spPr>
          <a:xfrm>
            <a:off x="4771650" y="2829395"/>
            <a:ext cx="3784500" cy="8832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There could be a possibility of seasonality, although not much distinct pattern due to the spike in 2014 february. </a:t>
            </a:r>
            <a:endParaRPr b="0" sz="1000">
              <a:latin typeface="Jost"/>
              <a:ea typeface="Jost"/>
              <a:cs typeface="Jost"/>
              <a:sym typeface="Jost"/>
            </a:endParaRPr>
          </a:p>
          <a:p>
            <a:pPr indent="0" lvl="0" marL="457200" rtl="0" algn="l">
              <a:lnSpc>
                <a:spcPct val="115000"/>
              </a:lnSpc>
              <a:spcBef>
                <a:spcPts val="0"/>
              </a:spcBef>
              <a:spcAft>
                <a:spcPts val="0"/>
              </a:spcAft>
              <a:buNone/>
            </a:pPr>
            <a:r>
              <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Need to do further visualizations to back this up.  </a:t>
            </a:r>
            <a:endParaRPr b="0" sz="1000">
              <a:latin typeface="Jost"/>
              <a:ea typeface="Jost"/>
              <a:cs typeface="Jost"/>
              <a:sym typeface="Jos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0"/>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0"/>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Water Consumption</a:t>
            </a:r>
            <a:endParaRPr sz="2500"/>
          </a:p>
        </p:txBody>
      </p:sp>
      <p:sp>
        <p:nvSpPr>
          <p:cNvPr id="452" name="Google Shape;452;p50"/>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0"/>
          <p:cNvSpPr txBox="1"/>
          <p:nvPr>
            <p:ph idx="4294967295" type="subTitle"/>
          </p:nvPr>
        </p:nvSpPr>
        <p:spPr>
          <a:xfrm>
            <a:off x="460450" y="2496675"/>
            <a:ext cx="13260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1400">
                <a:latin typeface="Montserrat"/>
                <a:ea typeface="Montserrat"/>
                <a:cs typeface="Montserrat"/>
                <a:sym typeface="Montserrat"/>
              </a:rPr>
              <a:t>3. Box</a:t>
            </a:r>
            <a:r>
              <a:rPr b="1" lang="en" sz="1400">
                <a:latin typeface="Montserrat"/>
                <a:ea typeface="Montserrat"/>
                <a:cs typeface="Montserrat"/>
                <a:sym typeface="Montserrat"/>
              </a:rPr>
              <a:t> Plot</a:t>
            </a:r>
            <a:endParaRPr b="1" sz="1400">
              <a:latin typeface="Montserrat"/>
              <a:ea typeface="Montserrat"/>
              <a:cs typeface="Montserrat"/>
              <a:sym typeface="Montserrat"/>
            </a:endParaRPr>
          </a:p>
        </p:txBody>
      </p:sp>
      <p:cxnSp>
        <p:nvCxnSpPr>
          <p:cNvPr id="454" name="Google Shape;454;p50"/>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455" name="Google Shape;455;p50"/>
          <p:cNvSpPr txBox="1"/>
          <p:nvPr>
            <p:ph idx="4294967295" type="subTitle"/>
          </p:nvPr>
        </p:nvSpPr>
        <p:spPr>
          <a:xfrm>
            <a:off x="4771650" y="2496675"/>
            <a:ext cx="19149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1400">
                <a:latin typeface="Montserrat"/>
                <a:ea typeface="Montserrat"/>
                <a:cs typeface="Montserrat"/>
                <a:sym typeface="Montserrat"/>
              </a:rPr>
              <a:t>4</a:t>
            </a:r>
            <a:r>
              <a:rPr b="1" lang="en" sz="1400">
                <a:latin typeface="Montserrat"/>
                <a:ea typeface="Montserrat"/>
                <a:cs typeface="Montserrat"/>
                <a:sym typeface="Montserrat"/>
              </a:rPr>
              <a:t>. Histogram</a:t>
            </a:r>
            <a:endParaRPr b="1" sz="1400">
              <a:latin typeface="Montserrat"/>
              <a:ea typeface="Montserrat"/>
              <a:cs typeface="Montserrat"/>
              <a:sym typeface="Montserrat"/>
            </a:endParaRPr>
          </a:p>
        </p:txBody>
      </p:sp>
      <p:pic>
        <p:nvPicPr>
          <p:cNvPr id="456" name="Google Shape;456;p50"/>
          <p:cNvPicPr preferRelativeResize="0"/>
          <p:nvPr/>
        </p:nvPicPr>
        <p:blipFill>
          <a:blip r:embed="rId3">
            <a:alphaModFix/>
          </a:blip>
          <a:stretch>
            <a:fillRect/>
          </a:stretch>
        </p:blipFill>
        <p:spPr>
          <a:xfrm>
            <a:off x="461650" y="1010625"/>
            <a:ext cx="3913099" cy="1457325"/>
          </a:xfrm>
          <a:prstGeom prst="rect">
            <a:avLst/>
          </a:prstGeom>
          <a:noFill/>
          <a:ln cap="flat" cmpd="sng" w="9525">
            <a:solidFill>
              <a:schemeClr val="lt1"/>
            </a:solidFill>
            <a:prstDash val="solid"/>
            <a:round/>
            <a:headEnd len="sm" w="sm" type="none"/>
            <a:tailEnd len="sm" w="sm" type="none"/>
          </a:ln>
        </p:spPr>
      </p:pic>
      <p:sp>
        <p:nvSpPr>
          <p:cNvPr id="457" name="Google Shape;457;p50"/>
          <p:cNvSpPr txBox="1"/>
          <p:nvPr>
            <p:ph idx="3" type="subTitle"/>
          </p:nvPr>
        </p:nvSpPr>
        <p:spPr>
          <a:xfrm>
            <a:off x="258775" y="2829400"/>
            <a:ext cx="4068000" cy="1752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We can observe </a:t>
            </a:r>
            <a:r>
              <a:rPr lang="en" sz="1000">
                <a:latin typeface="Jost"/>
                <a:ea typeface="Jost"/>
                <a:cs typeface="Jost"/>
                <a:sym typeface="Jost"/>
              </a:rPr>
              <a:t>variations </a:t>
            </a:r>
            <a:r>
              <a:rPr b="0" lang="en" sz="1000">
                <a:latin typeface="Jost"/>
                <a:ea typeface="Jost"/>
                <a:cs typeface="Jost"/>
                <a:sym typeface="Jost"/>
              </a:rPr>
              <a:t>in water consumption from 1990 to 2023, as evident in the differing heights of the boxplots.</a:t>
            </a:r>
            <a:endParaRPr b="0" sz="1000">
              <a:latin typeface="Jost"/>
              <a:ea typeface="Jost"/>
              <a:cs typeface="Jost"/>
              <a:sym typeface="Jost"/>
            </a:endParaRPr>
          </a:p>
          <a:p>
            <a:pPr indent="0" lvl="0" marL="457200" rtl="0" algn="l">
              <a:lnSpc>
                <a:spcPct val="115000"/>
              </a:lnSpc>
              <a:spcBef>
                <a:spcPts val="0"/>
              </a:spcBef>
              <a:spcAft>
                <a:spcPts val="0"/>
              </a:spcAft>
              <a:buNone/>
            </a:pPr>
            <a:r>
              <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There are a few outliers for various years, potentially indicating unique events or circumstances. </a:t>
            </a:r>
            <a:endParaRPr b="0" sz="1000">
              <a:latin typeface="Jost"/>
              <a:ea typeface="Jost"/>
              <a:cs typeface="Jost"/>
              <a:sym typeface="Jost"/>
            </a:endParaRPr>
          </a:p>
          <a:p>
            <a:pPr indent="0" lvl="0" marL="457200" rtl="0" algn="l">
              <a:lnSpc>
                <a:spcPct val="115000"/>
              </a:lnSpc>
              <a:spcBef>
                <a:spcPts val="0"/>
              </a:spcBef>
              <a:spcAft>
                <a:spcPts val="0"/>
              </a:spcAft>
              <a:buNone/>
            </a:pPr>
            <a:r>
              <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Fluctuating pattern is observed over the years.</a:t>
            </a:r>
            <a:endParaRPr b="0" sz="1000">
              <a:latin typeface="Jost"/>
              <a:ea typeface="Jost"/>
              <a:cs typeface="Jost"/>
              <a:sym typeface="Jost"/>
            </a:endParaRPr>
          </a:p>
        </p:txBody>
      </p:sp>
      <p:pic>
        <p:nvPicPr>
          <p:cNvPr id="458" name="Google Shape;458;p50"/>
          <p:cNvPicPr preferRelativeResize="0"/>
          <p:nvPr/>
        </p:nvPicPr>
        <p:blipFill>
          <a:blip r:embed="rId4">
            <a:alphaModFix/>
          </a:blip>
          <a:stretch>
            <a:fillRect/>
          </a:stretch>
        </p:blipFill>
        <p:spPr>
          <a:xfrm>
            <a:off x="4770450" y="1010625"/>
            <a:ext cx="3913101" cy="1457325"/>
          </a:xfrm>
          <a:prstGeom prst="rect">
            <a:avLst/>
          </a:prstGeom>
          <a:noFill/>
          <a:ln cap="flat" cmpd="sng" w="9525">
            <a:solidFill>
              <a:schemeClr val="lt1"/>
            </a:solidFill>
            <a:prstDash val="solid"/>
            <a:round/>
            <a:headEnd len="sm" w="sm" type="none"/>
            <a:tailEnd len="sm" w="sm" type="none"/>
          </a:ln>
        </p:spPr>
      </p:pic>
      <p:sp>
        <p:nvSpPr>
          <p:cNvPr id="459" name="Google Shape;459;p50"/>
          <p:cNvSpPr txBox="1"/>
          <p:nvPr>
            <p:ph idx="3" type="subTitle"/>
          </p:nvPr>
        </p:nvSpPr>
        <p:spPr>
          <a:xfrm>
            <a:off x="4572150" y="2829400"/>
            <a:ext cx="4111500" cy="16470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Jost"/>
              <a:buChar char="-"/>
            </a:pPr>
            <a:r>
              <a:rPr lang="en" sz="1000">
                <a:latin typeface="Jost"/>
                <a:ea typeface="Jost"/>
                <a:cs typeface="Jost"/>
                <a:sym typeface="Jost"/>
              </a:rPr>
              <a:t>Right-skewed </a:t>
            </a:r>
            <a:r>
              <a:rPr b="0" lang="en" sz="1000">
                <a:latin typeface="Jost"/>
                <a:ea typeface="Jost"/>
                <a:cs typeface="Jost"/>
                <a:sym typeface="Jost"/>
              </a:rPr>
              <a:t>distribution (positively-skewed), with majority of values clustered towards the lower end of consumption.</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Most instances observe relatively lower water </a:t>
            </a:r>
            <a:r>
              <a:rPr b="0" lang="en" sz="1000">
                <a:latin typeface="Jost"/>
                <a:ea typeface="Jost"/>
                <a:cs typeface="Jost"/>
                <a:sym typeface="Jost"/>
              </a:rPr>
              <a:t>consumption levels.</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lang="en" sz="1000">
                <a:latin typeface="Jost"/>
                <a:ea typeface="Jost"/>
                <a:cs typeface="Jost"/>
                <a:sym typeface="Jost"/>
              </a:rPr>
              <a:t>Greatest is more than 500 tons (many large instances)</a:t>
            </a:r>
            <a:endParaRPr sz="1000">
              <a:latin typeface="Jost"/>
              <a:ea typeface="Jost"/>
              <a:cs typeface="Jost"/>
              <a:sym typeface="Jost"/>
            </a:endParaRPr>
          </a:p>
          <a:p>
            <a:pPr indent="0" lvl="0" marL="0" rtl="0" algn="l">
              <a:lnSpc>
                <a:spcPct val="115000"/>
              </a:lnSpc>
              <a:spcBef>
                <a:spcPts val="0"/>
              </a:spcBef>
              <a:spcAft>
                <a:spcPts val="0"/>
              </a:spcAft>
              <a:buNone/>
            </a:pPr>
            <a:r>
              <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Mean &gt; median.</a:t>
            </a:r>
            <a:endParaRPr b="0" sz="1000">
              <a:latin typeface="Jost"/>
              <a:ea typeface="Jost"/>
              <a:cs typeface="Jost"/>
              <a:sym typeface="Jost"/>
            </a:endParaRPr>
          </a:p>
          <a:p>
            <a:pPr indent="-292100" lvl="0" marL="457200" rtl="0" algn="l">
              <a:lnSpc>
                <a:spcPct val="115000"/>
              </a:lnSpc>
              <a:spcBef>
                <a:spcPts val="0"/>
              </a:spcBef>
              <a:spcAft>
                <a:spcPts val="0"/>
              </a:spcAft>
              <a:buSzPts val="1000"/>
              <a:buFont typeface="Jost"/>
              <a:buChar char="-"/>
            </a:pPr>
            <a:r>
              <a:rPr b="0" lang="en" sz="1000">
                <a:latin typeface="Jost"/>
                <a:ea typeface="Jost"/>
                <a:cs typeface="Jost"/>
                <a:sym typeface="Jost"/>
              </a:rPr>
              <a:t>There is higher variability. </a:t>
            </a:r>
            <a:endParaRPr b="0" sz="1000">
              <a:latin typeface="Jost"/>
              <a:ea typeface="Jost"/>
              <a:cs typeface="Jost"/>
              <a:sym typeface="Jost"/>
            </a:endParaRPr>
          </a:p>
          <a:p>
            <a:pPr indent="0" lvl="0" marL="0" rtl="0" algn="l">
              <a:lnSpc>
                <a:spcPct val="115000"/>
              </a:lnSpc>
              <a:spcBef>
                <a:spcPts val="0"/>
              </a:spcBef>
              <a:spcAft>
                <a:spcPts val="0"/>
              </a:spcAft>
              <a:buNone/>
            </a:pPr>
            <a:r>
              <a:t/>
            </a:r>
            <a:endParaRPr b="0" sz="1100">
              <a:latin typeface="Jost"/>
              <a:ea typeface="Jost"/>
              <a:cs typeface="Jost"/>
              <a:sym typeface="Jos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1"/>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1"/>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Analyzing Water Consumption</a:t>
            </a:r>
            <a:endParaRPr sz="2500"/>
          </a:p>
        </p:txBody>
      </p:sp>
      <p:sp>
        <p:nvSpPr>
          <p:cNvPr id="467" name="Google Shape;467;p51"/>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1"/>
          <p:cNvSpPr txBox="1"/>
          <p:nvPr>
            <p:ph idx="4294967295" type="subTitle"/>
          </p:nvPr>
        </p:nvSpPr>
        <p:spPr>
          <a:xfrm>
            <a:off x="460450" y="2496675"/>
            <a:ext cx="2588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1400">
                <a:latin typeface="Montserrat"/>
                <a:ea typeface="Montserrat"/>
                <a:cs typeface="Montserrat"/>
                <a:sym typeface="Montserrat"/>
              </a:rPr>
              <a:t>5. ACF and PACF Plot</a:t>
            </a:r>
            <a:endParaRPr b="1" sz="1400">
              <a:latin typeface="Montserrat"/>
              <a:ea typeface="Montserrat"/>
              <a:cs typeface="Montserrat"/>
              <a:sym typeface="Montserrat"/>
            </a:endParaRPr>
          </a:p>
        </p:txBody>
      </p:sp>
      <p:cxnSp>
        <p:nvCxnSpPr>
          <p:cNvPr id="469" name="Google Shape;469;p51"/>
          <p:cNvCxnSpPr/>
          <p:nvPr/>
        </p:nvCxnSpPr>
        <p:spPr>
          <a:xfrm flipH="1">
            <a:off x="4572150" y="1066100"/>
            <a:ext cx="900" cy="3410400"/>
          </a:xfrm>
          <a:prstGeom prst="straightConnector1">
            <a:avLst/>
          </a:prstGeom>
          <a:noFill/>
          <a:ln cap="flat" cmpd="sng" w="9525">
            <a:solidFill>
              <a:schemeClr val="dk2"/>
            </a:solidFill>
            <a:prstDash val="solid"/>
            <a:round/>
            <a:headEnd len="sm" w="sm" type="none"/>
            <a:tailEnd len="sm" w="sm" type="none"/>
          </a:ln>
        </p:spPr>
      </p:cxnSp>
      <p:sp>
        <p:nvSpPr>
          <p:cNvPr id="470" name="Google Shape;470;p51"/>
          <p:cNvSpPr txBox="1"/>
          <p:nvPr>
            <p:ph idx="3" type="subTitle"/>
          </p:nvPr>
        </p:nvSpPr>
        <p:spPr>
          <a:xfrm>
            <a:off x="4771650" y="2773300"/>
            <a:ext cx="3913200" cy="25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latin typeface="Jost"/>
                <a:ea typeface="Jost"/>
                <a:cs typeface="Jost"/>
                <a:sym typeface="Jost"/>
              </a:rPr>
              <a:t>Trend: </a:t>
            </a:r>
            <a:endParaRPr sz="850">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No trend, fluctuations.</a:t>
            </a:r>
            <a:endParaRPr b="0" sz="850">
              <a:latin typeface="Jost"/>
              <a:ea typeface="Jost"/>
              <a:cs typeface="Jost"/>
              <a:sym typeface="Jost"/>
            </a:endParaRPr>
          </a:p>
          <a:p>
            <a:pPr indent="0" lvl="0" marL="0" rtl="0" algn="l">
              <a:lnSpc>
                <a:spcPct val="115000"/>
              </a:lnSpc>
              <a:spcBef>
                <a:spcPts val="0"/>
              </a:spcBef>
              <a:spcAft>
                <a:spcPts val="0"/>
              </a:spcAft>
              <a:buNone/>
            </a:pPr>
            <a:r>
              <a:rPr lang="en" sz="850">
                <a:latin typeface="Jost"/>
                <a:ea typeface="Jost"/>
                <a:cs typeface="Jost"/>
                <a:sym typeface="Jost"/>
              </a:rPr>
              <a:t>Seasonality: </a:t>
            </a:r>
            <a:endParaRPr sz="850">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Regular fluctuations that repeat over time, indicating </a:t>
            </a:r>
            <a:r>
              <a:rPr lang="en" sz="850">
                <a:latin typeface="Jost"/>
                <a:ea typeface="Jost"/>
                <a:cs typeface="Jost"/>
                <a:sym typeface="Jost"/>
              </a:rPr>
              <a:t>presence of seasonality. </a:t>
            </a:r>
            <a:endParaRPr sz="850">
              <a:latin typeface="Jost"/>
              <a:ea typeface="Jost"/>
              <a:cs typeface="Jost"/>
              <a:sym typeface="Jost"/>
            </a:endParaRPr>
          </a:p>
          <a:p>
            <a:pPr indent="0" lvl="0" marL="0" rtl="0" algn="l">
              <a:lnSpc>
                <a:spcPct val="115000"/>
              </a:lnSpc>
              <a:spcBef>
                <a:spcPts val="0"/>
              </a:spcBef>
              <a:spcAft>
                <a:spcPts val="0"/>
              </a:spcAft>
              <a:buNone/>
            </a:pPr>
            <a:r>
              <a:rPr lang="en" sz="850">
                <a:latin typeface="Jost"/>
                <a:ea typeface="Jost"/>
                <a:cs typeface="Jost"/>
                <a:sym typeface="Jost"/>
              </a:rPr>
              <a:t>Residuals:</a:t>
            </a:r>
            <a:r>
              <a:rPr b="0" lang="en" sz="850">
                <a:latin typeface="Jost"/>
                <a:ea typeface="Jost"/>
                <a:cs typeface="Jost"/>
                <a:sym typeface="Jost"/>
              </a:rPr>
              <a:t> </a:t>
            </a:r>
            <a:endParaRPr b="0" sz="850">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The residuals exhibit fluctuations around zero, suggesting that most of the systematic patterns have been captured by the trend and seasonality components.</a:t>
            </a:r>
            <a:endParaRPr b="0" sz="850">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Larger spikes in the residual component might indicate periods where the observed data deviates from the trend and seasonality.</a:t>
            </a:r>
            <a:endParaRPr b="0" sz="850">
              <a:latin typeface="Jost"/>
              <a:ea typeface="Jost"/>
              <a:cs typeface="Jost"/>
              <a:sym typeface="Jost"/>
            </a:endParaRPr>
          </a:p>
          <a:p>
            <a:pPr indent="0" lvl="0" marL="0" rtl="0" algn="l">
              <a:lnSpc>
                <a:spcPct val="115000"/>
              </a:lnSpc>
              <a:spcBef>
                <a:spcPts val="0"/>
              </a:spcBef>
              <a:spcAft>
                <a:spcPts val="0"/>
              </a:spcAft>
              <a:buNone/>
            </a:pPr>
            <a:r>
              <a:t/>
            </a:r>
            <a:endParaRPr b="0" sz="900">
              <a:latin typeface="Jost"/>
              <a:ea typeface="Jost"/>
              <a:cs typeface="Jost"/>
              <a:sym typeface="Jost"/>
            </a:endParaRPr>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t/>
            </a:r>
            <a:endParaRPr sz="1100"/>
          </a:p>
        </p:txBody>
      </p:sp>
      <p:sp>
        <p:nvSpPr>
          <p:cNvPr id="471" name="Google Shape;471;p51"/>
          <p:cNvSpPr txBox="1"/>
          <p:nvPr>
            <p:ph idx="4294967295" type="subTitle"/>
          </p:nvPr>
        </p:nvSpPr>
        <p:spPr>
          <a:xfrm>
            <a:off x="4771650" y="2496675"/>
            <a:ext cx="2672400" cy="377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b="1" lang="en" sz="1400">
                <a:latin typeface="Montserrat"/>
                <a:ea typeface="Montserrat"/>
                <a:cs typeface="Montserrat"/>
                <a:sym typeface="Montserrat"/>
              </a:rPr>
              <a:t>6. Decomposition Plot</a:t>
            </a:r>
            <a:endParaRPr b="1" sz="1400">
              <a:latin typeface="Montserrat"/>
              <a:ea typeface="Montserrat"/>
              <a:cs typeface="Montserrat"/>
              <a:sym typeface="Montserrat"/>
            </a:endParaRPr>
          </a:p>
        </p:txBody>
      </p:sp>
      <p:sp>
        <p:nvSpPr>
          <p:cNvPr id="472" name="Google Shape;472;p51"/>
          <p:cNvSpPr txBox="1"/>
          <p:nvPr>
            <p:ph idx="3" type="subTitle"/>
          </p:nvPr>
        </p:nvSpPr>
        <p:spPr>
          <a:xfrm>
            <a:off x="404325" y="2773300"/>
            <a:ext cx="3913200" cy="231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850" u="sng">
                <a:latin typeface="Jost"/>
                <a:ea typeface="Jost"/>
                <a:cs typeface="Jost"/>
                <a:sym typeface="Jost"/>
              </a:rPr>
              <a:t>ACF plot: </a:t>
            </a:r>
            <a:endParaRPr b="0" sz="850" u="sng">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The ACF plot displays the correlation between the time series at a specific lag and the time series at lag 0 (itself).</a:t>
            </a:r>
            <a:endParaRPr b="0" sz="850">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The ACF values is seen to </a:t>
            </a:r>
            <a:r>
              <a:rPr lang="en" sz="850">
                <a:latin typeface="Jost"/>
                <a:ea typeface="Jost"/>
                <a:cs typeface="Jost"/>
                <a:sym typeface="Jost"/>
              </a:rPr>
              <a:t>decay slowly, thereafter fluctuating consistently</a:t>
            </a:r>
            <a:r>
              <a:rPr b="0" lang="en" sz="850">
                <a:latin typeface="Jost"/>
                <a:ea typeface="Jost"/>
                <a:cs typeface="Jost"/>
                <a:sym typeface="Jost"/>
              </a:rPr>
              <a:t>.</a:t>
            </a:r>
            <a:endParaRPr b="0" sz="850">
              <a:latin typeface="Jost"/>
              <a:ea typeface="Jost"/>
              <a:cs typeface="Jost"/>
              <a:sym typeface="Jost"/>
            </a:endParaRPr>
          </a:p>
          <a:p>
            <a:pPr indent="0" lvl="0" marL="457200" rtl="0" algn="l">
              <a:lnSpc>
                <a:spcPct val="115000"/>
              </a:lnSpc>
              <a:spcBef>
                <a:spcPts val="0"/>
              </a:spcBef>
              <a:spcAft>
                <a:spcPts val="0"/>
              </a:spcAft>
              <a:buNone/>
            </a:pPr>
            <a:r>
              <a:t/>
            </a:r>
            <a:endParaRPr b="0" sz="850">
              <a:latin typeface="Jost"/>
              <a:ea typeface="Jost"/>
              <a:cs typeface="Jost"/>
              <a:sym typeface="Jost"/>
            </a:endParaRPr>
          </a:p>
          <a:p>
            <a:pPr indent="0" lvl="0" marL="0" rtl="0" algn="l">
              <a:lnSpc>
                <a:spcPct val="115000"/>
              </a:lnSpc>
              <a:spcBef>
                <a:spcPts val="0"/>
              </a:spcBef>
              <a:spcAft>
                <a:spcPts val="0"/>
              </a:spcAft>
              <a:buNone/>
            </a:pPr>
            <a:r>
              <a:rPr b="0" lang="en" sz="850" u="sng">
                <a:latin typeface="Jost"/>
                <a:ea typeface="Jost"/>
                <a:cs typeface="Jost"/>
                <a:sym typeface="Jost"/>
              </a:rPr>
              <a:t>PACF plot: </a:t>
            </a:r>
            <a:endParaRPr b="0" sz="850" u="sng">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The PACF plot focuses on the direct relationship between 2 data points while accounting for the influence of the intervening lags. </a:t>
            </a:r>
            <a:endParaRPr b="0" sz="850">
              <a:latin typeface="Jost"/>
              <a:ea typeface="Jost"/>
              <a:cs typeface="Jost"/>
              <a:sym typeface="Jost"/>
            </a:endParaRPr>
          </a:p>
          <a:p>
            <a:pPr indent="-282575" lvl="0" marL="457200" rtl="0" algn="l">
              <a:lnSpc>
                <a:spcPct val="115000"/>
              </a:lnSpc>
              <a:spcBef>
                <a:spcPts val="0"/>
              </a:spcBef>
              <a:spcAft>
                <a:spcPts val="0"/>
              </a:spcAft>
              <a:buSzPts val="850"/>
              <a:buFont typeface="Jost"/>
              <a:buChar char="-"/>
            </a:pPr>
            <a:r>
              <a:rPr b="0" lang="en" sz="850">
                <a:latin typeface="Jost"/>
                <a:ea typeface="Jost"/>
                <a:cs typeface="Jost"/>
                <a:sym typeface="Jost"/>
              </a:rPr>
              <a:t>In the plot, there is a </a:t>
            </a:r>
            <a:r>
              <a:rPr lang="en" sz="850">
                <a:latin typeface="Jost"/>
                <a:ea typeface="Jost"/>
                <a:cs typeface="Jost"/>
                <a:sym typeface="Jost"/>
              </a:rPr>
              <a:t>spike at lag 1</a:t>
            </a:r>
            <a:r>
              <a:rPr b="0" lang="en" sz="850">
                <a:latin typeface="Jost"/>
                <a:ea typeface="Jost"/>
                <a:cs typeface="Jost"/>
                <a:sym typeface="Jost"/>
              </a:rPr>
              <a:t>, and then </a:t>
            </a:r>
            <a:r>
              <a:rPr lang="en" sz="850">
                <a:latin typeface="Jost"/>
                <a:ea typeface="Jost"/>
                <a:cs typeface="Jost"/>
                <a:sym typeface="Jost"/>
              </a:rPr>
              <a:t>gradually decreases</a:t>
            </a:r>
            <a:r>
              <a:rPr b="0" lang="en" sz="850">
                <a:latin typeface="Jost"/>
                <a:ea typeface="Jost"/>
                <a:cs typeface="Jost"/>
                <a:sym typeface="Jost"/>
              </a:rPr>
              <a:t> with no other significant spikes, suggesting an AR(1) process. </a:t>
            </a:r>
            <a:endParaRPr b="0" sz="850">
              <a:latin typeface="Jost"/>
              <a:ea typeface="Jost"/>
              <a:cs typeface="Jost"/>
              <a:sym typeface="Jost"/>
            </a:endParaRPr>
          </a:p>
          <a:p>
            <a:pPr indent="0" lvl="0" marL="0" rtl="0" algn="l">
              <a:lnSpc>
                <a:spcPct val="115000"/>
              </a:lnSpc>
              <a:spcBef>
                <a:spcPts val="0"/>
              </a:spcBef>
              <a:spcAft>
                <a:spcPts val="0"/>
              </a:spcAft>
              <a:buNone/>
            </a:pPr>
            <a:r>
              <a:t/>
            </a:r>
            <a:endParaRPr b="0" sz="1000">
              <a:latin typeface="Jost"/>
              <a:ea typeface="Jost"/>
              <a:cs typeface="Jost"/>
              <a:sym typeface="Jost"/>
            </a:endParaRPr>
          </a:p>
          <a:p>
            <a:pPr indent="0" lvl="0" marL="0" rtl="0" algn="l">
              <a:lnSpc>
                <a:spcPct val="115000"/>
              </a:lnSpc>
              <a:spcBef>
                <a:spcPts val="0"/>
              </a:spcBef>
              <a:spcAft>
                <a:spcPts val="0"/>
              </a:spcAft>
              <a:buNone/>
            </a:pPr>
            <a:r>
              <a:t/>
            </a:r>
            <a:endParaRPr sz="1000"/>
          </a:p>
        </p:txBody>
      </p:sp>
      <p:pic>
        <p:nvPicPr>
          <p:cNvPr id="473" name="Google Shape;473;p51"/>
          <p:cNvPicPr preferRelativeResize="0"/>
          <p:nvPr/>
        </p:nvPicPr>
        <p:blipFill>
          <a:blip r:embed="rId3">
            <a:alphaModFix/>
          </a:blip>
          <a:stretch>
            <a:fillRect/>
          </a:stretch>
        </p:blipFill>
        <p:spPr>
          <a:xfrm>
            <a:off x="461650" y="999300"/>
            <a:ext cx="3913101" cy="1497375"/>
          </a:xfrm>
          <a:prstGeom prst="rect">
            <a:avLst/>
          </a:prstGeom>
          <a:noFill/>
          <a:ln cap="flat" cmpd="sng" w="9525">
            <a:solidFill>
              <a:schemeClr val="lt1"/>
            </a:solidFill>
            <a:prstDash val="solid"/>
            <a:round/>
            <a:headEnd len="sm" w="sm" type="none"/>
            <a:tailEnd len="sm" w="sm" type="none"/>
          </a:ln>
        </p:spPr>
      </p:pic>
      <p:pic>
        <p:nvPicPr>
          <p:cNvPr id="474" name="Google Shape;474;p51"/>
          <p:cNvPicPr preferRelativeResize="0"/>
          <p:nvPr/>
        </p:nvPicPr>
        <p:blipFill>
          <a:blip r:embed="rId4">
            <a:alphaModFix/>
          </a:blip>
          <a:stretch>
            <a:fillRect/>
          </a:stretch>
        </p:blipFill>
        <p:spPr>
          <a:xfrm>
            <a:off x="4770450" y="999300"/>
            <a:ext cx="3913100" cy="14973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rot="2934124">
            <a:off x="8055385" y="3772831"/>
            <a:ext cx="1852659" cy="2435946"/>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rot="-6146075">
            <a:off x="-516702" y="-720534"/>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4"/>
          <p:cNvSpPr txBox="1"/>
          <p:nvPr>
            <p:ph type="title"/>
          </p:nvPr>
        </p:nvSpPr>
        <p:spPr>
          <a:xfrm>
            <a:off x="713225" y="2468700"/>
            <a:ext cx="6468900" cy="151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Time Series (Part A)</a:t>
            </a:r>
            <a:endParaRPr/>
          </a:p>
          <a:p>
            <a:pPr indent="0" lvl="0" marL="0" rtl="0" algn="l">
              <a:lnSpc>
                <a:spcPct val="100000"/>
              </a:lnSpc>
              <a:spcBef>
                <a:spcPts val="0"/>
              </a:spcBef>
              <a:spcAft>
                <a:spcPts val="0"/>
              </a:spcAft>
              <a:buSzPts val="3600"/>
              <a:buNone/>
            </a:pPr>
            <a:r>
              <a:rPr b="0" lang="en" sz="1400"/>
              <a:t>Use </a:t>
            </a:r>
            <a:r>
              <a:rPr lang="en" sz="1400"/>
              <a:t>Energy Consumption</a:t>
            </a:r>
            <a:r>
              <a:rPr b="0" lang="en" sz="1400"/>
              <a:t> Dataset to build and train time series models and </a:t>
            </a:r>
            <a:r>
              <a:rPr lang="en" sz="1400"/>
              <a:t>forecast the gas, electricity, and water consumptions </a:t>
            </a:r>
            <a:endParaRPr sz="1400"/>
          </a:p>
          <a:p>
            <a:pPr indent="0" lvl="0" marL="0" rtl="0" algn="l">
              <a:lnSpc>
                <a:spcPct val="100000"/>
              </a:lnSpc>
              <a:spcBef>
                <a:spcPts val="0"/>
              </a:spcBef>
              <a:spcAft>
                <a:spcPts val="0"/>
              </a:spcAft>
              <a:buSzPts val="3600"/>
              <a:buNone/>
            </a:pPr>
            <a:r>
              <a:rPr lang="en" sz="1400"/>
              <a:t>in the future. </a:t>
            </a:r>
            <a:endParaRPr sz="1400"/>
          </a:p>
          <a:p>
            <a:pPr indent="0" lvl="0" marL="0" rtl="0" algn="l">
              <a:spcBef>
                <a:spcPts val="0"/>
              </a:spcBef>
              <a:spcAft>
                <a:spcPts val="0"/>
              </a:spcAft>
              <a:buClr>
                <a:srgbClr val="000000"/>
              </a:buClr>
              <a:buSzPts val="1200"/>
              <a:buFont typeface="Arial"/>
              <a:buNone/>
            </a:pPr>
            <a:r>
              <a:t/>
            </a:r>
            <a:endParaRPr b="0" sz="2000"/>
          </a:p>
        </p:txBody>
      </p:sp>
      <p:sp>
        <p:nvSpPr>
          <p:cNvPr id="268" name="Google Shape;268;p34"/>
          <p:cNvSpPr txBox="1"/>
          <p:nvPr>
            <p:ph idx="2" type="title"/>
          </p:nvPr>
        </p:nvSpPr>
        <p:spPr>
          <a:xfrm>
            <a:off x="713225" y="1020600"/>
            <a:ext cx="1630200" cy="10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cxnSp>
        <p:nvCxnSpPr>
          <p:cNvPr id="269" name="Google Shape;269;p34"/>
          <p:cNvCxnSpPr/>
          <p:nvPr/>
        </p:nvCxnSpPr>
        <p:spPr>
          <a:xfrm>
            <a:off x="0" y="4346975"/>
            <a:ext cx="5307300" cy="3300"/>
          </a:xfrm>
          <a:prstGeom prst="straightConnector1">
            <a:avLst/>
          </a:prstGeom>
          <a:noFill/>
          <a:ln cap="flat" cmpd="sng" w="9525">
            <a:solidFill>
              <a:schemeClr val="dk2"/>
            </a:solidFill>
            <a:prstDash val="solid"/>
            <a:round/>
            <a:headEnd len="sm" w="sm" type="none"/>
            <a:tailEnd len="sm" w="sm" type="none"/>
          </a:ln>
        </p:spPr>
      </p:cxnSp>
      <p:sp>
        <p:nvSpPr>
          <p:cNvPr id="270" name="Google Shape;270;p34"/>
          <p:cNvSpPr/>
          <p:nvPr/>
        </p:nvSpPr>
        <p:spPr>
          <a:xfrm>
            <a:off x="7063225" y="-64860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rot="925555">
            <a:off x="-707627" y="-167606"/>
            <a:ext cx="1292750" cy="1699689"/>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0" y="46209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2"/>
          <p:cNvSpPr txBox="1"/>
          <p:nvPr>
            <p:ph idx="1" type="subTitle"/>
          </p:nvPr>
        </p:nvSpPr>
        <p:spPr>
          <a:xfrm>
            <a:off x="938500" y="3638525"/>
            <a:ext cx="2173200"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Analyze trends and seasonality from the graphs</a:t>
            </a:r>
            <a:endParaRPr/>
          </a:p>
        </p:txBody>
      </p:sp>
      <p:sp>
        <p:nvSpPr>
          <p:cNvPr id="480" name="Google Shape;480;p52"/>
          <p:cNvSpPr txBox="1"/>
          <p:nvPr>
            <p:ph idx="2" type="subTitle"/>
          </p:nvPr>
        </p:nvSpPr>
        <p:spPr>
          <a:xfrm>
            <a:off x="834400" y="3141500"/>
            <a:ext cx="2381400" cy="5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1. </a:t>
            </a:r>
            <a:r>
              <a:rPr lang="en" sz="1700"/>
              <a:t>Graphical Check</a:t>
            </a:r>
            <a:endParaRPr sz="1700"/>
          </a:p>
        </p:txBody>
      </p:sp>
      <p:sp>
        <p:nvSpPr>
          <p:cNvPr id="481" name="Google Shape;481;p52"/>
          <p:cNvSpPr txBox="1"/>
          <p:nvPr>
            <p:ph idx="4" type="subTitle"/>
          </p:nvPr>
        </p:nvSpPr>
        <p:spPr>
          <a:xfrm>
            <a:off x="3485400" y="3638525"/>
            <a:ext cx="2173200"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Split time series and compare the mean and variance of groups</a:t>
            </a:r>
            <a:endParaRPr/>
          </a:p>
        </p:txBody>
      </p:sp>
      <p:sp>
        <p:nvSpPr>
          <p:cNvPr id="482" name="Google Shape;482;p52"/>
          <p:cNvSpPr txBox="1"/>
          <p:nvPr>
            <p:ph idx="5" type="subTitle"/>
          </p:nvPr>
        </p:nvSpPr>
        <p:spPr>
          <a:xfrm>
            <a:off x="3424950" y="3141500"/>
            <a:ext cx="2294100" cy="5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2. Basic Statistics</a:t>
            </a:r>
            <a:endParaRPr sz="1700"/>
          </a:p>
        </p:txBody>
      </p:sp>
      <p:sp>
        <p:nvSpPr>
          <p:cNvPr id="483" name="Google Shape;483;p52"/>
          <p:cNvSpPr txBox="1"/>
          <p:nvPr>
            <p:ph idx="7" type="subTitle"/>
          </p:nvPr>
        </p:nvSpPr>
        <p:spPr>
          <a:xfrm>
            <a:off x="6032300" y="3638525"/>
            <a:ext cx="2173200" cy="6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Analyze test statistics </a:t>
            </a:r>
            <a:endParaRPr/>
          </a:p>
          <a:p>
            <a:pPr indent="0" lvl="0" marL="0" rtl="0" algn="ctr">
              <a:lnSpc>
                <a:spcPct val="100000"/>
              </a:lnSpc>
              <a:spcBef>
                <a:spcPts val="0"/>
              </a:spcBef>
              <a:spcAft>
                <a:spcPts val="0"/>
              </a:spcAft>
              <a:buSzPts val="2400"/>
              <a:buNone/>
            </a:pPr>
            <a:r>
              <a:rPr lang="en"/>
              <a:t>and P-values</a:t>
            </a:r>
            <a:endParaRPr/>
          </a:p>
        </p:txBody>
      </p:sp>
      <p:sp>
        <p:nvSpPr>
          <p:cNvPr id="484" name="Google Shape;484;p52"/>
          <p:cNvSpPr txBox="1"/>
          <p:nvPr>
            <p:ph idx="8" type="subTitle"/>
          </p:nvPr>
        </p:nvSpPr>
        <p:spPr>
          <a:xfrm>
            <a:off x="6032300" y="3141500"/>
            <a:ext cx="2173200" cy="5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3. ADF Test</a:t>
            </a:r>
            <a:endParaRPr sz="1700"/>
          </a:p>
        </p:txBody>
      </p:sp>
      <p:sp>
        <p:nvSpPr>
          <p:cNvPr id="485" name="Google Shape;485;p52"/>
          <p:cNvSpPr txBox="1"/>
          <p:nvPr>
            <p:ph idx="3" type="title"/>
          </p:nvPr>
        </p:nvSpPr>
        <p:spPr>
          <a:xfrm>
            <a:off x="4078200" y="174290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50%</a:t>
            </a:r>
            <a:endParaRPr/>
          </a:p>
        </p:txBody>
      </p:sp>
      <p:sp>
        <p:nvSpPr>
          <p:cNvPr id="486" name="Google Shape;486;p52"/>
          <p:cNvSpPr txBox="1"/>
          <p:nvPr>
            <p:ph idx="6" type="title"/>
          </p:nvPr>
        </p:nvSpPr>
        <p:spPr>
          <a:xfrm>
            <a:off x="6625100" y="174290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75%</a:t>
            </a:r>
            <a:endParaRPr/>
          </a:p>
        </p:txBody>
      </p:sp>
      <p:sp>
        <p:nvSpPr>
          <p:cNvPr id="487" name="Google Shape;487;p52"/>
          <p:cNvSpPr txBox="1"/>
          <p:nvPr>
            <p:ph type="title"/>
          </p:nvPr>
        </p:nvSpPr>
        <p:spPr>
          <a:xfrm>
            <a:off x="1531300" y="174290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25%</a:t>
            </a:r>
            <a:endParaRPr/>
          </a:p>
        </p:txBody>
      </p:sp>
      <p:sp>
        <p:nvSpPr>
          <p:cNvPr id="488" name="Google Shape;488;p52"/>
          <p:cNvSpPr/>
          <p:nvPr/>
        </p:nvSpPr>
        <p:spPr>
          <a:xfrm>
            <a:off x="980800" y="2581400"/>
            <a:ext cx="2088600" cy="280800"/>
          </a:xfrm>
          <a:prstGeom prst="roundRect">
            <a:avLst>
              <a:gd fmla="val 50000" name="adj"/>
            </a:avLst>
          </a:prstGeom>
          <a:solidFill>
            <a:srgbClr val="000000">
              <a:alpha val="16470"/>
            </a:srgbClr>
          </a:solidFill>
          <a:ln cap="flat" cmpd="sng" w="19050">
            <a:solidFill>
              <a:schemeClr val="lt2"/>
            </a:solidFill>
            <a:prstDash val="solid"/>
            <a:round/>
            <a:headEnd len="sm" w="sm" type="none"/>
            <a:tailEnd len="sm" w="sm" type="none"/>
          </a:ln>
          <a:effectLst>
            <a:outerShdw blurRad="57150" rotWithShape="0" algn="bl" dir="5400000" dist="19050">
              <a:schemeClr val="dk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2"/>
          <p:cNvSpPr/>
          <p:nvPr/>
        </p:nvSpPr>
        <p:spPr>
          <a:xfrm>
            <a:off x="3527700" y="2581400"/>
            <a:ext cx="2088600" cy="280800"/>
          </a:xfrm>
          <a:prstGeom prst="roundRect">
            <a:avLst>
              <a:gd fmla="val 50000" name="adj"/>
            </a:avLst>
          </a:prstGeom>
          <a:solidFill>
            <a:srgbClr val="000000">
              <a:alpha val="16470"/>
            </a:srgbClr>
          </a:solidFill>
          <a:ln cap="flat" cmpd="sng" w="19050">
            <a:solidFill>
              <a:schemeClr val="lt2"/>
            </a:solidFill>
            <a:prstDash val="solid"/>
            <a:round/>
            <a:headEnd len="sm" w="sm" type="none"/>
            <a:tailEnd len="sm" w="sm" type="none"/>
          </a:ln>
          <a:effectLst>
            <a:outerShdw blurRad="57150" rotWithShape="0" algn="bl" dir="5400000" dist="19050">
              <a:schemeClr val="dk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2"/>
          <p:cNvSpPr/>
          <p:nvPr/>
        </p:nvSpPr>
        <p:spPr>
          <a:xfrm>
            <a:off x="6074600" y="2581400"/>
            <a:ext cx="2088600" cy="280800"/>
          </a:xfrm>
          <a:prstGeom prst="roundRect">
            <a:avLst>
              <a:gd fmla="val 50000" name="adj"/>
            </a:avLst>
          </a:prstGeom>
          <a:solidFill>
            <a:srgbClr val="000000">
              <a:alpha val="16470"/>
            </a:srgbClr>
          </a:solidFill>
          <a:ln cap="flat" cmpd="sng" w="19050">
            <a:solidFill>
              <a:schemeClr val="lt2"/>
            </a:solidFill>
            <a:prstDash val="solid"/>
            <a:round/>
            <a:headEnd len="sm" w="sm" type="none"/>
            <a:tailEnd len="sm" w="sm" type="none"/>
          </a:ln>
          <a:effectLst>
            <a:outerShdw blurRad="57150" rotWithShape="0" algn="bl" dir="5400000" dist="19050">
              <a:schemeClr val="dk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2"/>
          <p:cNvSpPr/>
          <p:nvPr/>
        </p:nvSpPr>
        <p:spPr>
          <a:xfrm>
            <a:off x="980800" y="2581400"/>
            <a:ext cx="550500" cy="2808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2"/>
          <p:cNvSpPr/>
          <p:nvPr/>
        </p:nvSpPr>
        <p:spPr>
          <a:xfrm>
            <a:off x="3527700" y="2581400"/>
            <a:ext cx="1080000" cy="2808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2"/>
          <p:cNvSpPr/>
          <p:nvPr/>
        </p:nvSpPr>
        <p:spPr>
          <a:xfrm>
            <a:off x="6074600" y="2581400"/>
            <a:ext cx="1538100" cy="280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2"/>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Checking Stationarity</a:t>
            </a:r>
            <a:endParaRPr sz="2500"/>
          </a:p>
        </p:txBody>
      </p:sp>
      <p:sp>
        <p:nvSpPr>
          <p:cNvPr id="495" name="Google Shape;495;p52"/>
          <p:cNvSpPr txBox="1"/>
          <p:nvPr>
            <p:ph idx="1" type="subTitle"/>
          </p:nvPr>
        </p:nvSpPr>
        <p:spPr>
          <a:xfrm>
            <a:off x="938500" y="1195613"/>
            <a:ext cx="6081300" cy="40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Time series is stationary if it has constant mean, variance, and covariance.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3"/>
          <p:cNvSpPr txBox="1"/>
          <p:nvPr>
            <p:ph idx="3" type="title"/>
          </p:nvPr>
        </p:nvSpPr>
        <p:spPr>
          <a:xfrm>
            <a:off x="1646750" y="3970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25</a:t>
            </a:r>
            <a:r>
              <a:rPr lang="en"/>
              <a:t>%</a:t>
            </a:r>
            <a:endParaRPr/>
          </a:p>
        </p:txBody>
      </p:sp>
      <p:sp>
        <p:nvSpPr>
          <p:cNvPr id="501" name="Google Shape;501;p53"/>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Checking Stationarity</a:t>
            </a:r>
            <a:endParaRPr sz="2500"/>
          </a:p>
        </p:txBody>
      </p:sp>
      <p:sp>
        <p:nvSpPr>
          <p:cNvPr id="502" name="Google Shape;502;p53"/>
          <p:cNvSpPr txBox="1"/>
          <p:nvPr>
            <p:ph idx="5" type="subTitle"/>
          </p:nvPr>
        </p:nvSpPr>
        <p:spPr>
          <a:xfrm>
            <a:off x="3424950" y="765225"/>
            <a:ext cx="2294100" cy="5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1</a:t>
            </a:r>
            <a:r>
              <a:rPr lang="en" sz="1700"/>
              <a:t>. Graphical Check</a:t>
            </a:r>
            <a:endParaRPr sz="1700"/>
          </a:p>
        </p:txBody>
      </p:sp>
      <p:sp>
        <p:nvSpPr>
          <p:cNvPr id="503" name="Google Shape;503;p53"/>
          <p:cNvSpPr txBox="1"/>
          <p:nvPr/>
        </p:nvSpPr>
        <p:spPr>
          <a:xfrm>
            <a:off x="935100" y="1393425"/>
            <a:ext cx="7704000" cy="32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Jost"/>
                <a:ea typeface="Jost"/>
                <a:cs typeface="Jost"/>
                <a:sym typeface="Jost"/>
              </a:rPr>
              <a:t>Line Plot: </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Gas and water has no obvious trends or patterns, indicating stationarity.</a:t>
            </a:r>
            <a:endParaRPr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Electricity has an increasing trend, indicating possibility of non-stationarity.</a:t>
            </a:r>
            <a:endParaRPr sz="800">
              <a:latin typeface="Jost"/>
              <a:ea typeface="Jost"/>
              <a:cs typeface="Jost"/>
              <a:sym typeface="Jost"/>
            </a:endParaRPr>
          </a:p>
          <a:p>
            <a:pPr indent="0" lvl="0" marL="0" rtl="0" algn="l">
              <a:spcBef>
                <a:spcPts val="0"/>
              </a:spcBef>
              <a:spcAft>
                <a:spcPts val="0"/>
              </a:spcAft>
              <a:buNone/>
            </a:pPr>
            <a:r>
              <a:t/>
            </a:r>
            <a:endParaRPr sz="800">
              <a:latin typeface="Jost"/>
              <a:ea typeface="Jost"/>
              <a:cs typeface="Jost"/>
              <a:sym typeface="Jost"/>
            </a:endParaRPr>
          </a:p>
          <a:p>
            <a:pPr indent="0" lvl="0" marL="0" rtl="0" algn="l">
              <a:spcBef>
                <a:spcPts val="0"/>
              </a:spcBef>
              <a:spcAft>
                <a:spcPts val="0"/>
              </a:spcAft>
              <a:buNone/>
            </a:pPr>
            <a:r>
              <a:rPr b="1" lang="en" sz="800">
                <a:latin typeface="Jost"/>
                <a:ea typeface="Jost"/>
                <a:cs typeface="Jost"/>
                <a:sym typeface="Jost"/>
              </a:rPr>
              <a:t>Seasonal Plot:</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All three shows possibility of seasonality, need to do further visualizations. </a:t>
            </a:r>
            <a:endParaRPr sz="800">
              <a:latin typeface="Jost"/>
              <a:ea typeface="Jost"/>
              <a:cs typeface="Jost"/>
              <a:sym typeface="Jost"/>
            </a:endParaRPr>
          </a:p>
          <a:p>
            <a:pPr indent="0" lvl="0" marL="0" rtl="0" algn="l">
              <a:spcBef>
                <a:spcPts val="0"/>
              </a:spcBef>
              <a:spcAft>
                <a:spcPts val="0"/>
              </a:spcAft>
              <a:buNone/>
            </a:pPr>
            <a:r>
              <a:t/>
            </a:r>
            <a:endParaRPr sz="800">
              <a:latin typeface="Jost"/>
              <a:ea typeface="Jost"/>
              <a:cs typeface="Jost"/>
              <a:sym typeface="Jost"/>
            </a:endParaRPr>
          </a:p>
          <a:p>
            <a:pPr indent="0" lvl="0" marL="0" rtl="0" algn="l">
              <a:spcBef>
                <a:spcPts val="0"/>
              </a:spcBef>
              <a:spcAft>
                <a:spcPts val="0"/>
              </a:spcAft>
              <a:buNone/>
            </a:pPr>
            <a:r>
              <a:rPr b="1" lang="en" sz="800">
                <a:latin typeface="Jost"/>
                <a:ea typeface="Jost"/>
                <a:cs typeface="Jost"/>
                <a:sym typeface="Jost"/>
              </a:rPr>
              <a:t>Autocorrelation Plot (ACF): </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Gas and water's ACF values shows trend of decaying to zero direction, indicating stationarity.</a:t>
            </a:r>
            <a:endParaRPr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Electricity does not show any decaying trend, only fluctuations, indicating non-stationarity. </a:t>
            </a:r>
            <a:endParaRPr sz="800">
              <a:latin typeface="Jost"/>
              <a:ea typeface="Jost"/>
              <a:cs typeface="Jost"/>
              <a:sym typeface="Jost"/>
            </a:endParaRPr>
          </a:p>
          <a:p>
            <a:pPr indent="0" lvl="0" marL="0" rtl="0" algn="l">
              <a:spcBef>
                <a:spcPts val="0"/>
              </a:spcBef>
              <a:spcAft>
                <a:spcPts val="0"/>
              </a:spcAft>
              <a:buNone/>
            </a:pPr>
            <a:r>
              <a:t/>
            </a:r>
            <a:endParaRPr sz="800">
              <a:latin typeface="Jost"/>
              <a:ea typeface="Jost"/>
              <a:cs typeface="Jost"/>
              <a:sym typeface="Jost"/>
            </a:endParaRPr>
          </a:p>
          <a:p>
            <a:pPr indent="0" lvl="0" marL="0" rtl="0" algn="l">
              <a:spcBef>
                <a:spcPts val="0"/>
              </a:spcBef>
              <a:spcAft>
                <a:spcPts val="0"/>
              </a:spcAft>
              <a:buNone/>
            </a:pPr>
            <a:r>
              <a:rPr b="1" lang="en" sz="800">
                <a:latin typeface="Jost"/>
                <a:ea typeface="Jost"/>
                <a:cs typeface="Jost"/>
                <a:sym typeface="Jost"/>
              </a:rPr>
              <a:t>Partial Autocorrelation Plot (PACF): </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Gas and water's PACF values shows trend of decaying to zero direction, indicating stationarity.</a:t>
            </a:r>
            <a:endParaRPr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Electricity does not show any decaying trend, only fluctuations, indicating non-stationarity. </a:t>
            </a:r>
            <a:endParaRPr sz="800">
              <a:latin typeface="Jost"/>
              <a:ea typeface="Jost"/>
              <a:cs typeface="Jost"/>
              <a:sym typeface="Jost"/>
            </a:endParaRPr>
          </a:p>
          <a:p>
            <a:pPr indent="0" lvl="0" marL="0" rtl="0" algn="l">
              <a:spcBef>
                <a:spcPts val="0"/>
              </a:spcBef>
              <a:spcAft>
                <a:spcPts val="0"/>
              </a:spcAft>
              <a:buNone/>
            </a:pPr>
            <a:r>
              <a:t/>
            </a:r>
            <a:endParaRPr sz="800">
              <a:latin typeface="Jost"/>
              <a:ea typeface="Jost"/>
              <a:cs typeface="Jost"/>
              <a:sym typeface="Jost"/>
            </a:endParaRPr>
          </a:p>
          <a:p>
            <a:pPr indent="0" lvl="0" marL="0" rtl="0" algn="l">
              <a:spcBef>
                <a:spcPts val="0"/>
              </a:spcBef>
              <a:spcAft>
                <a:spcPts val="0"/>
              </a:spcAft>
              <a:buNone/>
            </a:pPr>
            <a:r>
              <a:rPr b="1" lang="en" sz="800">
                <a:latin typeface="Jost"/>
                <a:ea typeface="Jost"/>
                <a:cs typeface="Jost"/>
                <a:sym typeface="Jost"/>
              </a:rPr>
              <a:t>Histogram: </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Interestingly, only electricity showed obvious bell-shaped curve, indicating stationarity. </a:t>
            </a:r>
            <a:endParaRPr sz="800">
              <a:latin typeface="Jost"/>
              <a:ea typeface="Jost"/>
              <a:cs typeface="Jost"/>
              <a:sym typeface="Jost"/>
            </a:endParaRPr>
          </a:p>
          <a:p>
            <a:pPr indent="0" lvl="0" marL="0" rtl="0" algn="l">
              <a:spcBef>
                <a:spcPts val="0"/>
              </a:spcBef>
              <a:spcAft>
                <a:spcPts val="0"/>
              </a:spcAft>
              <a:buNone/>
            </a:pPr>
            <a:r>
              <a:t/>
            </a:r>
            <a:endParaRPr b="1" sz="800">
              <a:latin typeface="Jost"/>
              <a:ea typeface="Jost"/>
              <a:cs typeface="Jost"/>
              <a:sym typeface="Jost"/>
            </a:endParaRPr>
          </a:p>
          <a:p>
            <a:pPr indent="0" lvl="0" marL="0" rtl="0" algn="l">
              <a:spcBef>
                <a:spcPts val="0"/>
              </a:spcBef>
              <a:spcAft>
                <a:spcPts val="0"/>
              </a:spcAft>
              <a:buNone/>
            </a:pPr>
            <a:r>
              <a:rPr b="1" lang="en" sz="800">
                <a:latin typeface="Jost"/>
                <a:ea typeface="Jost"/>
                <a:cs typeface="Jost"/>
                <a:sym typeface="Jost"/>
              </a:rPr>
              <a:t>Box Plot: </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Medians are closer in range for Gas and water and not for electricity.</a:t>
            </a:r>
            <a:endParaRPr sz="800">
              <a:latin typeface="Jost"/>
              <a:ea typeface="Jost"/>
              <a:cs typeface="Jost"/>
              <a:sym typeface="Jost"/>
            </a:endParaRPr>
          </a:p>
          <a:p>
            <a:pPr indent="0" lvl="0" marL="0" rtl="0" algn="l">
              <a:spcBef>
                <a:spcPts val="0"/>
              </a:spcBef>
              <a:spcAft>
                <a:spcPts val="0"/>
              </a:spcAft>
              <a:buNone/>
            </a:pPr>
            <a:r>
              <a:t/>
            </a:r>
            <a:endParaRPr sz="800">
              <a:latin typeface="Jost"/>
              <a:ea typeface="Jost"/>
              <a:cs typeface="Jost"/>
              <a:sym typeface="Jost"/>
            </a:endParaRPr>
          </a:p>
          <a:p>
            <a:pPr indent="0" lvl="0" marL="0" rtl="0" algn="l">
              <a:spcBef>
                <a:spcPts val="0"/>
              </a:spcBef>
              <a:spcAft>
                <a:spcPts val="0"/>
              </a:spcAft>
              <a:buNone/>
            </a:pPr>
            <a:r>
              <a:rPr b="1" lang="en" sz="800">
                <a:latin typeface="Jost"/>
                <a:ea typeface="Jost"/>
                <a:cs typeface="Jost"/>
                <a:sym typeface="Jost"/>
              </a:rPr>
              <a:t>Decomposition Plot: </a:t>
            </a:r>
            <a:endParaRPr b="1" sz="800">
              <a:latin typeface="Jost"/>
              <a:ea typeface="Jost"/>
              <a:cs typeface="Jost"/>
              <a:sym typeface="Jost"/>
            </a:endParaRPr>
          </a:p>
          <a:p>
            <a:pPr indent="0" lvl="0" marL="0" rtl="0" algn="l">
              <a:spcBef>
                <a:spcPts val="0"/>
              </a:spcBef>
              <a:spcAft>
                <a:spcPts val="0"/>
              </a:spcAft>
              <a:buNone/>
            </a:pPr>
            <a:r>
              <a:rPr lang="en" sz="800">
                <a:latin typeface="Jost"/>
                <a:ea typeface="Jost"/>
                <a:cs typeface="Jost"/>
                <a:sym typeface="Jost"/>
              </a:rPr>
              <a:t>    - All three have residuals that fluctuate around zero without any obvious patterns, however electricity's residuals are further apart from zero. </a:t>
            </a:r>
            <a:endParaRPr sz="800">
              <a:latin typeface="Jost"/>
              <a:ea typeface="Jost"/>
              <a:cs typeface="Jost"/>
              <a:sym typeface="Jost"/>
            </a:endParaRPr>
          </a:p>
          <a:p>
            <a:pPr indent="0" lvl="0" marL="0" rtl="0" algn="l">
              <a:spcBef>
                <a:spcPts val="0"/>
              </a:spcBef>
              <a:spcAft>
                <a:spcPts val="0"/>
              </a:spcAft>
              <a:buNone/>
            </a:pPr>
            <a:r>
              <a:t/>
            </a:r>
            <a:endParaRPr sz="800">
              <a:latin typeface="Jost"/>
              <a:ea typeface="Jost"/>
              <a:cs typeface="Jost"/>
              <a:sym typeface="Jost"/>
            </a:endParaRPr>
          </a:p>
          <a:p>
            <a:pPr indent="0" lvl="0" marL="0" rtl="0" algn="l">
              <a:spcBef>
                <a:spcPts val="0"/>
              </a:spcBef>
              <a:spcAft>
                <a:spcPts val="0"/>
              </a:spcAft>
              <a:buNone/>
            </a:pPr>
            <a:r>
              <a:rPr b="1" lang="en" sz="900">
                <a:latin typeface="Jost"/>
                <a:ea typeface="Jost"/>
                <a:cs typeface="Jost"/>
                <a:sym typeface="Jost"/>
              </a:rPr>
              <a:t>Although it seems like only electricity shows non-stationarity, we n</a:t>
            </a:r>
            <a:r>
              <a:rPr b="1" lang="en" sz="900">
                <a:latin typeface="Jost"/>
                <a:ea typeface="Jost"/>
                <a:cs typeface="Jost"/>
                <a:sym typeface="Jost"/>
              </a:rPr>
              <a:t>eed to do more test to prove, this alone is insufficient. </a:t>
            </a:r>
            <a:endParaRPr b="1" sz="900">
              <a:latin typeface="Jost"/>
              <a:ea typeface="Jost"/>
              <a:cs typeface="Jost"/>
              <a:sym typeface="Jos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idx="4" type="subTitle"/>
          </p:nvPr>
        </p:nvSpPr>
        <p:spPr>
          <a:xfrm>
            <a:off x="3834300" y="1424300"/>
            <a:ext cx="4589700" cy="32985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 sz="1000"/>
              <a:t>Stationary: same mean and same variance.</a:t>
            </a:r>
            <a:endParaRPr sz="1000"/>
          </a:p>
          <a:p>
            <a:pPr indent="0" lvl="0" marL="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b="1" lang="en" sz="1000"/>
              <a:t>Gas Consumption seems to be stationary</a:t>
            </a:r>
            <a:r>
              <a:rPr lang="en" sz="1000"/>
              <a:t>: </a:t>
            </a:r>
            <a:endParaRPr sz="1000"/>
          </a:p>
          <a:p>
            <a:pPr indent="-292100" lvl="1" marL="914400" rtl="0" algn="l">
              <a:lnSpc>
                <a:spcPct val="115000"/>
              </a:lnSpc>
              <a:spcBef>
                <a:spcPts val="0"/>
              </a:spcBef>
              <a:spcAft>
                <a:spcPts val="0"/>
              </a:spcAft>
              <a:buSzPts val="1000"/>
              <a:buChar char="-"/>
            </a:pPr>
            <a:r>
              <a:rPr lang="en" sz="1000"/>
              <a:t>The mean and variance values in both groups are </a:t>
            </a:r>
            <a:r>
              <a:rPr b="1" lang="en" sz="1000"/>
              <a:t>relatively close</a:t>
            </a:r>
            <a:r>
              <a:rPr lang="en" sz="1000"/>
              <a:t>, indicating that the overall average gas consumption and variability </a:t>
            </a:r>
            <a:r>
              <a:rPr lang="en" sz="1000" u="sng"/>
              <a:t>does not exhibit a significant shift</a:t>
            </a:r>
            <a:r>
              <a:rPr lang="en" sz="1000"/>
              <a:t> between the two periods. </a:t>
            </a:r>
            <a:endParaRPr sz="1000"/>
          </a:p>
          <a:p>
            <a:pPr indent="0" lvl="0" marL="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b="1" lang="en" sz="1000"/>
              <a:t>Electricity and Water Consumption is not proved to be stationary</a:t>
            </a:r>
            <a:r>
              <a:rPr lang="en" sz="1000"/>
              <a:t>: </a:t>
            </a:r>
            <a:endParaRPr sz="1000"/>
          </a:p>
          <a:p>
            <a:pPr indent="-292100" lvl="1" marL="914400" rtl="0" algn="l">
              <a:lnSpc>
                <a:spcPct val="115000"/>
              </a:lnSpc>
              <a:spcBef>
                <a:spcPts val="0"/>
              </a:spcBef>
              <a:spcAft>
                <a:spcPts val="0"/>
              </a:spcAft>
              <a:buSzPts val="1000"/>
              <a:buChar char="-"/>
            </a:pPr>
            <a:r>
              <a:rPr lang="en" sz="1000"/>
              <a:t>The mean and variance values between both groups in Electricity and Water are notably </a:t>
            </a:r>
            <a:r>
              <a:rPr b="1" lang="en" sz="1000"/>
              <a:t>different</a:t>
            </a:r>
            <a:r>
              <a:rPr lang="en" sz="1000"/>
              <a:t>.</a:t>
            </a:r>
            <a:endParaRPr sz="1000"/>
          </a:p>
          <a:p>
            <a:pPr indent="-292100" lvl="1" marL="914400" rtl="0" algn="l">
              <a:lnSpc>
                <a:spcPct val="115000"/>
              </a:lnSpc>
              <a:spcBef>
                <a:spcPts val="0"/>
              </a:spcBef>
              <a:spcAft>
                <a:spcPts val="0"/>
              </a:spcAft>
              <a:buSzPts val="1000"/>
              <a:buChar char="-"/>
            </a:pPr>
            <a:r>
              <a:rPr lang="en" sz="1000"/>
              <a:t>This difference in means indicates that there may be a </a:t>
            </a:r>
            <a:r>
              <a:rPr lang="en" sz="1000" u="sng"/>
              <a:t>significant shift or trend </a:t>
            </a:r>
            <a:r>
              <a:rPr lang="en" sz="1000"/>
              <a:t>in the consumption over the two periods. </a:t>
            </a:r>
            <a:endParaRPr sz="1000"/>
          </a:p>
          <a:p>
            <a:pPr indent="-292100" lvl="1" marL="914400" rtl="0" algn="l">
              <a:lnSpc>
                <a:spcPct val="115000"/>
              </a:lnSpc>
              <a:spcBef>
                <a:spcPts val="0"/>
              </a:spcBef>
              <a:spcAft>
                <a:spcPts val="0"/>
              </a:spcAft>
              <a:buSzPts val="1000"/>
              <a:buChar char="-"/>
            </a:pPr>
            <a:r>
              <a:rPr lang="en" sz="1000"/>
              <a:t>The difference in variances could suggest </a:t>
            </a:r>
            <a:r>
              <a:rPr lang="en" sz="1000" u="sng"/>
              <a:t>varying levels of volatility or variability</a:t>
            </a:r>
            <a:r>
              <a:rPr lang="en" sz="1000"/>
              <a:t> in consumption. </a:t>
            </a:r>
            <a:endParaRPr sz="1000"/>
          </a:p>
          <a:p>
            <a:pPr indent="-292100" lvl="1" marL="914400" rtl="0" algn="l">
              <a:lnSpc>
                <a:spcPct val="115000"/>
              </a:lnSpc>
              <a:spcBef>
                <a:spcPts val="0"/>
              </a:spcBef>
              <a:spcAft>
                <a:spcPts val="0"/>
              </a:spcAft>
              <a:buSzPts val="1000"/>
              <a:buChar char="-"/>
            </a:pPr>
            <a:r>
              <a:rPr lang="en" sz="1000"/>
              <a:t>Need further tests to confirm their stationarity. </a:t>
            </a:r>
            <a:endParaRPr sz="1000"/>
          </a:p>
          <a:p>
            <a:pPr indent="0" lvl="0" marL="0" rtl="0" algn="l">
              <a:lnSpc>
                <a:spcPct val="100000"/>
              </a:lnSpc>
              <a:spcBef>
                <a:spcPts val="0"/>
              </a:spcBef>
              <a:spcAft>
                <a:spcPts val="0"/>
              </a:spcAft>
              <a:buNone/>
            </a:pPr>
            <a:r>
              <a:t/>
            </a:r>
            <a:endParaRPr sz="1000"/>
          </a:p>
        </p:txBody>
      </p:sp>
      <p:sp>
        <p:nvSpPr>
          <p:cNvPr id="509" name="Google Shape;509;p54"/>
          <p:cNvSpPr txBox="1"/>
          <p:nvPr>
            <p:ph idx="5" type="subTitle"/>
          </p:nvPr>
        </p:nvSpPr>
        <p:spPr>
          <a:xfrm>
            <a:off x="3424950" y="765225"/>
            <a:ext cx="2294100" cy="5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2. Basic Statistics</a:t>
            </a:r>
            <a:endParaRPr sz="1700"/>
          </a:p>
        </p:txBody>
      </p:sp>
      <p:sp>
        <p:nvSpPr>
          <p:cNvPr id="510" name="Google Shape;510;p54"/>
          <p:cNvSpPr txBox="1"/>
          <p:nvPr>
            <p:ph idx="3" type="title"/>
          </p:nvPr>
        </p:nvSpPr>
        <p:spPr>
          <a:xfrm>
            <a:off x="1646750" y="3970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50%</a:t>
            </a:r>
            <a:endParaRPr/>
          </a:p>
        </p:txBody>
      </p:sp>
      <p:sp>
        <p:nvSpPr>
          <p:cNvPr id="511" name="Google Shape;511;p54"/>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Checking Stationarity</a:t>
            </a:r>
            <a:endParaRPr sz="2500"/>
          </a:p>
        </p:txBody>
      </p:sp>
      <p:pic>
        <p:nvPicPr>
          <p:cNvPr id="512" name="Google Shape;512;p54"/>
          <p:cNvPicPr preferRelativeResize="0"/>
          <p:nvPr/>
        </p:nvPicPr>
        <p:blipFill>
          <a:blip r:embed="rId3">
            <a:alphaModFix/>
          </a:blip>
          <a:stretch>
            <a:fillRect/>
          </a:stretch>
        </p:blipFill>
        <p:spPr>
          <a:xfrm>
            <a:off x="798125" y="1802638"/>
            <a:ext cx="3101568" cy="534990"/>
          </a:xfrm>
          <a:prstGeom prst="rect">
            <a:avLst/>
          </a:prstGeom>
          <a:noFill/>
          <a:ln cap="flat" cmpd="sng" w="9525">
            <a:solidFill>
              <a:schemeClr val="lt1"/>
            </a:solidFill>
            <a:prstDash val="solid"/>
            <a:round/>
            <a:headEnd len="sm" w="sm" type="none"/>
            <a:tailEnd len="sm" w="sm" type="none"/>
          </a:ln>
        </p:spPr>
      </p:pic>
      <p:pic>
        <p:nvPicPr>
          <p:cNvPr id="513" name="Google Shape;513;p54"/>
          <p:cNvPicPr preferRelativeResize="0"/>
          <p:nvPr/>
        </p:nvPicPr>
        <p:blipFill>
          <a:blip r:embed="rId4">
            <a:alphaModFix/>
          </a:blip>
          <a:stretch>
            <a:fillRect/>
          </a:stretch>
        </p:blipFill>
        <p:spPr>
          <a:xfrm>
            <a:off x="798125" y="2572157"/>
            <a:ext cx="3101567" cy="534989"/>
          </a:xfrm>
          <a:prstGeom prst="rect">
            <a:avLst/>
          </a:prstGeom>
          <a:noFill/>
          <a:ln cap="flat" cmpd="sng" w="9525">
            <a:solidFill>
              <a:schemeClr val="lt1"/>
            </a:solidFill>
            <a:prstDash val="solid"/>
            <a:round/>
            <a:headEnd len="sm" w="sm" type="none"/>
            <a:tailEnd len="sm" w="sm" type="none"/>
          </a:ln>
        </p:spPr>
      </p:pic>
      <p:pic>
        <p:nvPicPr>
          <p:cNvPr id="514" name="Google Shape;514;p54"/>
          <p:cNvPicPr preferRelativeResize="0"/>
          <p:nvPr/>
        </p:nvPicPr>
        <p:blipFill>
          <a:blip r:embed="rId5">
            <a:alphaModFix/>
          </a:blip>
          <a:stretch>
            <a:fillRect/>
          </a:stretch>
        </p:blipFill>
        <p:spPr>
          <a:xfrm>
            <a:off x="798125" y="3341673"/>
            <a:ext cx="3101575" cy="53499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5"/>
          <p:cNvSpPr txBox="1"/>
          <p:nvPr>
            <p:ph idx="5" type="subTitle"/>
          </p:nvPr>
        </p:nvSpPr>
        <p:spPr>
          <a:xfrm>
            <a:off x="3259200" y="765225"/>
            <a:ext cx="2625600" cy="505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3</a:t>
            </a:r>
            <a:r>
              <a:rPr lang="en" sz="1700"/>
              <a:t>. ADF Statistics Test</a:t>
            </a:r>
            <a:endParaRPr sz="1700"/>
          </a:p>
        </p:txBody>
      </p:sp>
      <p:sp>
        <p:nvSpPr>
          <p:cNvPr id="520" name="Google Shape;520;p55"/>
          <p:cNvSpPr txBox="1"/>
          <p:nvPr>
            <p:ph idx="3" type="title"/>
          </p:nvPr>
        </p:nvSpPr>
        <p:spPr>
          <a:xfrm>
            <a:off x="1646750" y="3970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75</a:t>
            </a:r>
            <a:r>
              <a:rPr lang="en"/>
              <a:t>%</a:t>
            </a:r>
            <a:endParaRPr/>
          </a:p>
        </p:txBody>
      </p:sp>
      <p:sp>
        <p:nvSpPr>
          <p:cNvPr id="521" name="Google Shape;521;p55"/>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Checking Stationarity</a:t>
            </a:r>
            <a:endParaRPr sz="2500"/>
          </a:p>
        </p:txBody>
      </p:sp>
      <p:pic>
        <p:nvPicPr>
          <p:cNvPr id="522" name="Google Shape;522;p55"/>
          <p:cNvPicPr preferRelativeResize="0"/>
          <p:nvPr/>
        </p:nvPicPr>
        <p:blipFill>
          <a:blip r:embed="rId3">
            <a:alphaModFix/>
          </a:blip>
          <a:stretch>
            <a:fillRect/>
          </a:stretch>
        </p:blipFill>
        <p:spPr>
          <a:xfrm>
            <a:off x="720000" y="1913275"/>
            <a:ext cx="2741575" cy="1316950"/>
          </a:xfrm>
          <a:prstGeom prst="rect">
            <a:avLst/>
          </a:prstGeom>
          <a:noFill/>
          <a:ln cap="flat" cmpd="sng" w="9525">
            <a:solidFill>
              <a:schemeClr val="lt1"/>
            </a:solidFill>
            <a:prstDash val="solid"/>
            <a:round/>
            <a:headEnd len="sm" w="sm" type="none"/>
            <a:tailEnd len="sm" w="sm" type="none"/>
          </a:ln>
        </p:spPr>
      </p:pic>
      <p:sp>
        <p:nvSpPr>
          <p:cNvPr id="523" name="Google Shape;523;p55"/>
          <p:cNvSpPr txBox="1"/>
          <p:nvPr>
            <p:ph idx="4" type="subTitle"/>
          </p:nvPr>
        </p:nvSpPr>
        <p:spPr>
          <a:xfrm>
            <a:off x="3612625" y="1422925"/>
            <a:ext cx="4867500" cy="30939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en" sz="900"/>
              <a:t>Null hypothesis: Time series can be represented by a unit root, not stationary.</a:t>
            </a:r>
            <a:endParaRPr sz="900"/>
          </a:p>
          <a:p>
            <a:pPr indent="0" lvl="0" marL="457200" rtl="0" algn="l">
              <a:spcBef>
                <a:spcPts val="0"/>
              </a:spcBef>
              <a:spcAft>
                <a:spcPts val="0"/>
              </a:spcAft>
              <a:buNone/>
            </a:pPr>
            <a:r>
              <a:t/>
            </a:r>
            <a:endParaRPr sz="900"/>
          </a:p>
          <a:p>
            <a:pPr indent="-285750" lvl="0" marL="457200" rtl="0" algn="l">
              <a:spcBef>
                <a:spcPts val="0"/>
              </a:spcBef>
              <a:spcAft>
                <a:spcPts val="0"/>
              </a:spcAft>
              <a:buSzPts val="900"/>
              <a:buChar char="-"/>
            </a:pPr>
            <a:r>
              <a:rPr lang="en" sz="900"/>
              <a:t>P-value &gt; 0.05: fail to reject the null hyp, data has a unit root and is non-stat.</a:t>
            </a:r>
            <a:endParaRPr sz="900"/>
          </a:p>
          <a:p>
            <a:pPr indent="-285750" lvl="0" marL="457200" rtl="0" algn="l">
              <a:spcBef>
                <a:spcPts val="0"/>
              </a:spcBef>
              <a:spcAft>
                <a:spcPts val="0"/>
              </a:spcAft>
              <a:buSzPts val="900"/>
              <a:buChar char="-"/>
            </a:pPr>
            <a:r>
              <a:rPr lang="en" sz="900"/>
              <a:t>P-value &lt; 0.05: reject null hyp, data does not have a unit root, and is stat. </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en" sz="900"/>
              <a:t>Test Statistic: a more negative (lower) TS indicates stronger evidence against </a:t>
            </a:r>
            <a:endParaRPr sz="900"/>
          </a:p>
          <a:p>
            <a:pPr indent="0" lvl="0" marL="457200" rtl="0" algn="l">
              <a:spcBef>
                <a:spcPts val="0"/>
              </a:spcBef>
              <a:spcAft>
                <a:spcPts val="0"/>
              </a:spcAft>
              <a:buNone/>
            </a:pPr>
            <a:r>
              <a:rPr lang="en" sz="900"/>
              <a:t>the null hypothesis of non-stationarity.</a:t>
            </a:r>
            <a:endParaRPr sz="900" u="sng"/>
          </a:p>
          <a:p>
            <a:pPr indent="0" lvl="0" marL="0" rtl="0" algn="l">
              <a:lnSpc>
                <a:spcPct val="100000"/>
              </a:lnSpc>
              <a:spcBef>
                <a:spcPts val="0"/>
              </a:spcBef>
              <a:spcAft>
                <a:spcPts val="0"/>
              </a:spcAft>
              <a:buNone/>
            </a:pPr>
            <a:r>
              <a:t/>
            </a:r>
            <a:endParaRPr sz="900" u="sng"/>
          </a:p>
          <a:p>
            <a:pPr indent="-285750" lvl="0" marL="457200" rtl="0" algn="l">
              <a:lnSpc>
                <a:spcPct val="100000"/>
              </a:lnSpc>
              <a:spcBef>
                <a:spcPts val="0"/>
              </a:spcBef>
              <a:spcAft>
                <a:spcPts val="0"/>
              </a:spcAft>
              <a:buSzPts val="900"/>
              <a:buChar char="-"/>
            </a:pPr>
            <a:r>
              <a:rPr lang="en" sz="900" u="sng"/>
              <a:t>Gas Consumption:</a:t>
            </a:r>
            <a:endParaRPr sz="900" u="sng"/>
          </a:p>
          <a:p>
            <a:pPr indent="-285750" lvl="1" marL="914400" rtl="0" algn="l">
              <a:lnSpc>
                <a:spcPct val="100000"/>
              </a:lnSpc>
              <a:spcBef>
                <a:spcPts val="0"/>
              </a:spcBef>
              <a:spcAft>
                <a:spcPts val="0"/>
              </a:spcAft>
              <a:buSzPts val="900"/>
              <a:buChar char="-"/>
            </a:pPr>
            <a:r>
              <a:rPr lang="en" sz="900"/>
              <a:t>Test statistic is quite negative and low.</a:t>
            </a:r>
            <a:endParaRPr sz="900"/>
          </a:p>
          <a:p>
            <a:pPr indent="-285750" lvl="1" marL="914400" rtl="0" algn="l">
              <a:lnSpc>
                <a:spcPct val="100000"/>
              </a:lnSpc>
              <a:spcBef>
                <a:spcPts val="0"/>
              </a:spcBef>
              <a:spcAft>
                <a:spcPts val="0"/>
              </a:spcAft>
              <a:buSzPts val="900"/>
              <a:buChar char="-"/>
            </a:pPr>
            <a:r>
              <a:rPr lang="en" sz="900"/>
              <a:t>The P-value &lt; 0.05 significance level.</a:t>
            </a:r>
            <a:endParaRPr sz="900"/>
          </a:p>
          <a:p>
            <a:pPr indent="-285750" lvl="1" marL="914400" rtl="0" algn="l">
              <a:lnSpc>
                <a:spcPct val="100000"/>
              </a:lnSpc>
              <a:spcBef>
                <a:spcPts val="0"/>
              </a:spcBef>
              <a:spcAft>
                <a:spcPts val="0"/>
              </a:spcAft>
              <a:buSzPts val="900"/>
              <a:buChar char="-"/>
            </a:pPr>
            <a:r>
              <a:rPr lang="en" sz="900"/>
              <a:t>Appears to be </a:t>
            </a:r>
            <a:r>
              <a:rPr b="1" lang="en" sz="900"/>
              <a:t>stationary</a:t>
            </a:r>
            <a:r>
              <a:rPr lang="en" sz="900"/>
              <a:t>.</a:t>
            </a:r>
            <a:endParaRPr sz="900"/>
          </a:p>
          <a:p>
            <a:pPr indent="0" lvl="0" marL="0" rtl="0" algn="l">
              <a:lnSpc>
                <a:spcPct val="100000"/>
              </a:lnSpc>
              <a:spcBef>
                <a:spcPts val="0"/>
              </a:spcBef>
              <a:spcAft>
                <a:spcPts val="0"/>
              </a:spcAft>
              <a:buNone/>
            </a:pPr>
            <a:r>
              <a:t/>
            </a:r>
            <a:endParaRPr sz="900"/>
          </a:p>
          <a:p>
            <a:pPr indent="-285750" lvl="0" marL="457200" rtl="0" algn="l">
              <a:lnSpc>
                <a:spcPct val="100000"/>
              </a:lnSpc>
              <a:spcBef>
                <a:spcPts val="0"/>
              </a:spcBef>
              <a:spcAft>
                <a:spcPts val="0"/>
              </a:spcAft>
              <a:buSzPts val="900"/>
              <a:buChar char="-"/>
            </a:pPr>
            <a:r>
              <a:rPr lang="en" sz="900" u="sng"/>
              <a:t>Electricity Consumption:</a:t>
            </a:r>
            <a:endParaRPr sz="900" u="sng"/>
          </a:p>
          <a:p>
            <a:pPr indent="-285750" lvl="1" marL="914400" rtl="0" algn="l">
              <a:lnSpc>
                <a:spcPct val="100000"/>
              </a:lnSpc>
              <a:spcBef>
                <a:spcPts val="0"/>
              </a:spcBef>
              <a:spcAft>
                <a:spcPts val="0"/>
              </a:spcAft>
              <a:buSzPts val="900"/>
              <a:buChar char="-"/>
            </a:pPr>
            <a:r>
              <a:rPr lang="en" sz="900"/>
              <a:t>Test statistic is negative, but not as strongly negative as desired for </a:t>
            </a:r>
            <a:endParaRPr sz="900"/>
          </a:p>
          <a:p>
            <a:pPr indent="0" lvl="0" marL="914400" rtl="0" algn="l">
              <a:lnSpc>
                <a:spcPct val="100000"/>
              </a:lnSpc>
              <a:spcBef>
                <a:spcPts val="0"/>
              </a:spcBef>
              <a:spcAft>
                <a:spcPts val="0"/>
              </a:spcAft>
              <a:buNone/>
            </a:pPr>
            <a:r>
              <a:rPr lang="en" sz="900"/>
              <a:t>a clear indication of stationarity. </a:t>
            </a:r>
            <a:endParaRPr sz="900"/>
          </a:p>
          <a:p>
            <a:pPr indent="-285750" lvl="1" marL="914400" rtl="0" algn="l">
              <a:lnSpc>
                <a:spcPct val="100000"/>
              </a:lnSpc>
              <a:spcBef>
                <a:spcPts val="0"/>
              </a:spcBef>
              <a:spcAft>
                <a:spcPts val="0"/>
              </a:spcAft>
              <a:buSzPts val="900"/>
              <a:buChar char="-"/>
            </a:pPr>
            <a:r>
              <a:rPr lang="en" sz="900"/>
              <a:t>The P-value is greater than the 0.05 significance level.</a:t>
            </a:r>
            <a:endParaRPr sz="900"/>
          </a:p>
          <a:p>
            <a:pPr indent="-285750" lvl="1" marL="914400" rtl="0" algn="l">
              <a:lnSpc>
                <a:spcPct val="100000"/>
              </a:lnSpc>
              <a:spcBef>
                <a:spcPts val="0"/>
              </a:spcBef>
              <a:spcAft>
                <a:spcPts val="0"/>
              </a:spcAft>
              <a:buSzPts val="900"/>
              <a:buChar char="-"/>
            </a:pPr>
            <a:r>
              <a:rPr lang="en" sz="900"/>
              <a:t>Null hypothesis not rejected, appears to be </a:t>
            </a:r>
            <a:r>
              <a:rPr b="1" lang="en" sz="900"/>
              <a:t>non-stationary</a:t>
            </a:r>
            <a:r>
              <a:rPr lang="en" sz="900"/>
              <a:t>.</a:t>
            </a:r>
            <a:endParaRPr sz="900"/>
          </a:p>
          <a:p>
            <a:pPr indent="0" lvl="0" marL="0" rtl="0" algn="l">
              <a:lnSpc>
                <a:spcPct val="100000"/>
              </a:lnSpc>
              <a:spcBef>
                <a:spcPts val="0"/>
              </a:spcBef>
              <a:spcAft>
                <a:spcPts val="0"/>
              </a:spcAft>
              <a:buNone/>
            </a:pPr>
            <a:r>
              <a:rPr lang="en" sz="900"/>
              <a:t>    </a:t>
            </a:r>
            <a:endParaRPr sz="900"/>
          </a:p>
          <a:p>
            <a:pPr indent="-285750" lvl="0" marL="457200" rtl="0" algn="l">
              <a:lnSpc>
                <a:spcPct val="100000"/>
              </a:lnSpc>
              <a:spcBef>
                <a:spcPts val="0"/>
              </a:spcBef>
              <a:spcAft>
                <a:spcPts val="0"/>
              </a:spcAft>
              <a:buSzPts val="900"/>
              <a:buChar char="-"/>
            </a:pPr>
            <a:r>
              <a:rPr lang="en" sz="900" u="sng"/>
              <a:t>Water Consumption:</a:t>
            </a:r>
            <a:endParaRPr sz="900" u="sng"/>
          </a:p>
          <a:p>
            <a:pPr indent="-285750" lvl="1" marL="914400" rtl="0" algn="l">
              <a:lnSpc>
                <a:spcPct val="100000"/>
              </a:lnSpc>
              <a:spcBef>
                <a:spcPts val="0"/>
              </a:spcBef>
              <a:spcAft>
                <a:spcPts val="0"/>
              </a:spcAft>
              <a:buSzPts val="900"/>
              <a:buChar char="-"/>
            </a:pPr>
            <a:r>
              <a:rPr lang="en" sz="900"/>
              <a:t>Test statistic is more negative than the critical values.</a:t>
            </a:r>
            <a:endParaRPr sz="900"/>
          </a:p>
          <a:p>
            <a:pPr indent="-285750" lvl="1" marL="914400" rtl="0" algn="l">
              <a:lnSpc>
                <a:spcPct val="100000"/>
              </a:lnSpc>
              <a:spcBef>
                <a:spcPts val="0"/>
              </a:spcBef>
              <a:spcAft>
                <a:spcPts val="0"/>
              </a:spcAft>
              <a:buSzPts val="900"/>
              <a:buChar char="-"/>
            </a:pPr>
            <a:r>
              <a:rPr lang="en" sz="900"/>
              <a:t>Very low P-value &lt; 0.05 significance level</a:t>
            </a:r>
            <a:endParaRPr sz="900"/>
          </a:p>
          <a:p>
            <a:pPr indent="-285750" lvl="1" marL="914400" rtl="0" algn="l">
              <a:lnSpc>
                <a:spcPct val="100000"/>
              </a:lnSpc>
              <a:spcBef>
                <a:spcPts val="0"/>
              </a:spcBef>
              <a:spcAft>
                <a:spcPts val="0"/>
              </a:spcAft>
              <a:buSzPts val="900"/>
              <a:buChar char="-"/>
            </a:pPr>
            <a:r>
              <a:rPr b="1" lang="en" sz="900"/>
              <a:t>Strong stationarity</a:t>
            </a:r>
            <a:r>
              <a:rPr lang="en" sz="900"/>
              <a:t>.</a:t>
            </a:r>
            <a:endParaRPr sz="9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txBox="1"/>
          <p:nvPr>
            <p:ph idx="3" type="title"/>
          </p:nvPr>
        </p:nvSpPr>
        <p:spPr>
          <a:xfrm>
            <a:off x="1646750" y="397050"/>
            <a:ext cx="987600" cy="4068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2400"/>
              <a:t>100</a:t>
            </a:r>
            <a:r>
              <a:rPr lang="en" sz="2400"/>
              <a:t>%</a:t>
            </a:r>
            <a:endParaRPr sz="2400"/>
          </a:p>
        </p:txBody>
      </p:sp>
      <p:sp>
        <p:nvSpPr>
          <p:cNvPr id="529" name="Google Shape;529;p56"/>
          <p:cNvSpPr txBox="1"/>
          <p:nvPr>
            <p:ph idx="4" type="subTitle"/>
          </p:nvPr>
        </p:nvSpPr>
        <p:spPr>
          <a:xfrm>
            <a:off x="5526825" y="1675300"/>
            <a:ext cx="3039600" cy="2252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SzPts val="900"/>
              <a:buChar char="-"/>
            </a:pPr>
            <a:r>
              <a:rPr lang="en" sz="1000"/>
              <a:t>Differencing computes the difference between consecutive observations in the time series.</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No more presence of trend and seasonality (weakened).</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Mean, variance, and covariance of time series looks constant now. </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 sz="1000"/>
              <a:t>Time </a:t>
            </a:r>
            <a:r>
              <a:rPr lang="en" sz="1000"/>
              <a:t>series</a:t>
            </a:r>
            <a:r>
              <a:rPr lang="en" sz="1000"/>
              <a:t> is now ready for accurate modelling and forecasting!</a:t>
            </a:r>
            <a:endParaRPr sz="1000"/>
          </a:p>
        </p:txBody>
      </p:sp>
      <p:sp>
        <p:nvSpPr>
          <p:cNvPr id="530" name="Google Shape;530;p56"/>
          <p:cNvSpPr txBox="1"/>
          <p:nvPr>
            <p:ph type="title"/>
          </p:nvPr>
        </p:nvSpPr>
        <p:spPr>
          <a:xfrm>
            <a:off x="720000" y="314100"/>
            <a:ext cx="7704000" cy="79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050"/>
              <a:t>Make Electricity time series </a:t>
            </a:r>
            <a:endParaRPr sz="2050"/>
          </a:p>
          <a:p>
            <a:pPr indent="0" lvl="0" marL="0" rtl="0" algn="ctr">
              <a:lnSpc>
                <a:spcPct val="100000"/>
              </a:lnSpc>
              <a:spcBef>
                <a:spcPts val="0"/>
              </a:spcBef>
              <a:spcAft>
                <a:spcPts val="0"/>
              </a:spcAft>
              <a:buSzPts val="3000"/>
              <a:buNone/>
            </a:pPr>
            <a:r>
              <a:rPr lang="en" sz="2050"/>
              <a:t>stationary through </a:t>
            </a:r>
            <a:r>
              <a:rPr lang="en" sz="2050" u="sng"/>
              <a:t>differencing</a:t>
            </a:r>
            <a:endParaRPr sz="2050" u="sng"/>
          </a:p>
        </p:txBody>
      </p:sp>
      <p:pic>
        <p:nvPicPr>
          <p:cNvPr id="531" name="Google Shape;531;p56"/>
          <p:cNvPicPr preferRelativeResize="0"/>
          <p:nvPr/>
        </p:nvPicPr>
        <p:blipFill>
          <a:blip r:embed="rId3">
            <a:alphaModFix/>
          </a:blip>
          <a:stretch>
            <a:fillRect/>
          </a:stretch>
        </p:blipFill>
        <p:spPr>
          <a:xfrm>
            <a:off x="720000" y="1294050"/>
            <a:ext cx="4806826" cy="1639087"/>
          </a:xfrm>
          <a:prstGeom prst="rect">
            <a:avLst/>
          </a:prstGeom>
          <a:noFill/>
          <a:ln cap="flat" cmpd="sng" w="9525">
            <a:solidFill>
              <a:schemeClr val="lt1"/>
            </a:solidFill>
            <a:prstDash val="solid"/>
            <a:round/>
            <a:headEnd len="sm" w="sm" type="none"/>
            <a:tailEnd len="sm" w="sm" type="none"/>
          </a:ln>
        </p:spPr>
      </p:pic>
      <p:pic>
        <p:nvPicPr>
          <p:cNvPr id="532" name="Google Shape;532;p56"/>
          <p:cNvPicPr preferRelativeResize="0"/>
          <p:nvPr/>
        </p:nvPicPr>
        <p:blipFill>
          <a:blip r:embed="rId4">
            <a:alphaModFix/>
          </a:blip>
          <a:stretch>
            <a:fillRect/>
          </a:stretch>
        </p:blipFill>
        <p:spPr>
          <a:xfrm>
            <a:off x="720000" y="3114175"/>
            <a:ext cx="4806824" cy="16390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7"/>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7"/>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9" name="Google Shape;539;p57"/>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540" name="Google Shape;540;p57"/>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04</a:t>
            </a:r>
            <a:endParaRPr sz="6000"/>
          </a:p>
        </p:txBody>
      </p:sp>
      <p:sp>
        <p:nvSpPr>
          <p:cNvPr id="541" name="Google Shape;541;p57"/>
          <p:cNvSpPr txBox="1"/>
          <p:nvPr>
            <p:ph idx="4294967295" type="subTitle"/>
          </p:nvPr>
        </p:nvSpPr>
        <p:spPr>
          <a:xfrm>
            <a:off x="1556100" y="2439963"/>
            <a:ext cx="6031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Build Forecasting Models and Evaluation </a:t>
            </a:r>
            <a:endParaRPr b="1"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8"/>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8"/>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8"/>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8"/>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lang="en" sz="2500"/>
              <a:t>1. Simple Moving Average (Baseline)</a:t>
            </a:r>
            <a:endParaRPr sz="2500"/>
          </a:p>
        </p:txBody>
      </p:sp>
      <p:pic>
        <p:nvPicPr>
          <p:cNvPr id="550" name="Google Shape;550;p58"/>
          <p:cNvPicPr preferRelativeResize="0"/>
          <p:nvPr/>
        </p:nvPicPr>
        <p:blipFill>
          <a:blip r:embed="rId3">
            <a:alphaModFix/>
          </a:blip>
          <a:stretch>
            <a:fillRect/>
          </a:stretch>
        </p:blipFill>
        <p:spPr>
          <a:xfrm>
            <a:off x="891200" y="2320388"/>
            <a:ext cx="3803399" cy="1181825"/>
          </a:xfrm>
          <a:prstGeom prst="rect">
            <a:avLst/>
          </a:prstGeom>
          <a:noFill/>
          <a:ln cap="flat" cmpd="sng" w="9525">
            <a:solidFill>
              <a:schemeClr val="lt1"/>
            </a:solidFill>
            <a:prstDash val="solid"/>
            <a:round/>
            <a:headEnd len="sm" w="sm" type="none"/>
            <a:tailEnd len="sm" w="sm" type="none"/>
          </a:ln>
        </p:spPr>
      </p:pic>
      <p:pic>
        <p:nvPicPr>
          <p:cNvPr id="551" name="Google Shape;551;p58"/>
          <p:cNvPicPr preferRelativeResize="0"/>
          <p:nvPr/>
        </p:nvPicPr>
        <p:blipFill>
          <a:blip r:embed="rId4">
            <a:alphaModFix/>
          </a:blip>
          <a:stretch>
            <a:fillRect/>
          </a:stretch>
        </p:blipFill>
        <p:spPr>
          <a:xfrm>
            <a:off x="891200" y="3660876"/>
            <a:ext cx="3803399" cy="1181825"/>
          </a:xfrm>
          <a:prstGeom prst="rect">
            <a:avLst/>
          </a:prstGeom>
          <a:noFill/>
          <a:ln cap="flat" cmpd="sng" w="9525">
            <a:solidFill>
              <a:schemeClr val="lt1"/>
            </a:solidFill>
            <a:prstDash val="solid"/>
            <a:round/>
            <a:headEnd len="sm" w="sm" type="none"/>
            <a:tailEnd len="sm" w="sm" type="none"/>
          </a:ln>
        </p:spPr>
      </p:pic>
      <p:pic>
        <p:nvPicPr>
          <p:cNvPr id="552" name="Google Shape;552;p58"/>
          <p:cNvPicPr preferRelativeResize="0"/>
          <p:nvPr/>
        </p:nvPicPr>
        <p:blipFill>
          <a:blip r:embed="rId5">
            <a:alphaModFix/>
          </a:blip>
          <a:stretch>
            <a:fillRect/>
          </a:stretch>
        </p:blipFill>
        <p:spPr>
          <a:xfrm>
            <a:off x="891200" y="979900"/>
            <a:ext cx="3803399" cy="1181825"/>
          </a:xfrm>
          <a:prstGeom prst="rect">
            <a:avLst/>
          </a:prstGeom>
          <a:noFill/>
          <a:ln cap="flat" cmpd="sng" w="9525">
            <a:solidFill>
              <a:schemeClr val="lt1"/>
            </a:solidFill>
            <a:prstDash val="solid"/>
            <a:round/>
            <a:headEnd len="sm" w="sm" type="none"/>
            <a:tailEnd len="sm" w="sm" type="none"/>
          </a:ln>
        </p:spPr>
      </p:pic>
      <p:sp>
        <p:nvSpPr>
          <p:cNvPr id="553" name="Google Shape;553;p58"/>
          <p:cNvSpPr txBox="1"/>
          <p:nvPr>
            <p:ph idx="3" type="subTitle"/>
          </p:nvPr>
        </p:nvSpPr>
        <p:spPr>
          <a:xfrm>
            <a:off x="4815600" y="1384075"/>
            <a:ext cx="3608400" cy="2628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Jost"/>
              <a:buChar char="-"/>
            </a:pPr>
            <a:r>
              <a:rPr b="0" lang="en" sz="1400">
                <a:latin typeface="Jost"/>
                <a:ea typeface="Jost"/>
                <a:cs typeface="Jost"/>
                <a:sym typeface="Jost"/>
              </a:rPr>
              <a:t>SMA is only a baseline model which can help capture basic trends and seasonality to give a simple prediction by smoothing out fluctuations.</a:t>
            </a:r>
            <a:endParaRPr b="0" sz="1400">
              <a:latin typeface="Jost"/>
              <a:ea typeface="Jost"/>
              <a:cs typeface="Jost"/>
              <a:sym typeface="Jost"/>
            </a:endParaRPr>
          </a:p>
          <a:p>
            <a:pPr indent="0" lvl="0" marL="457200" rtl="0" algn="l">
              <a:lnSpc>
                <a:spcPct val="115000"/>
              </a:lnSpc>
              <a:spcBef>
                <a:spcPts val="0"/>
              </a:spcBef>
              <a:spcAft>
                <a:spcPts val="0"/>
              </a:spcAft>
              <a:buNone/>
            </a:pPr>
            <a:r>
              <a:t/>
            </a:r>
            <a:endParaRPr b="0" sz="1400">
              <a:latin typeface="Jost"/>
              <a:ea typeface="Jost"/>
              <a:cs typeface="Jost"/>
              <a:sym typeface="Jost"/>
            </a:endParaRPr>
          </a:p>
          <a:p>
            <a:pPr indent="-317500" lvl="0" marL="457200" rtl="0" algn="l">
              <a:lnSpc>
                <a:spcPct val="115000"/>
              </a:lnSpc>
              <a:spcBef>
                <a:spcPts val="0"/>
              </a:spcBef>
              <a:spcAft>
                <a:spcPts val="0"/>
              </a:spcAft>
              <a:buSzPts val="1400"/>
              <a:buFont typeface="Jost"/>
              <a:buChar char="-"/>
            </a:pPr>
            <a:r>
              <a:rPr b="0" lang="en" sz="1400">
                <a:latin typeface="Jost"/>
                <a:ea typeface="Jost"/>
                <a:cs typeface="Jost"/>
                <a:sym typeface="Jost"/>
              </a:rPr>
              <a:t>The larger the window, the smoother the plot.</a:t>
            </a:r>
            <a:endParaRPr b="0" sz="1400">
              <a:latin typeface="Jost"/>
              <a:ea typeface="Jost"/>
              <a:cs typeface="Jost"/>
              <a:sym typeface="Jost"/>
            </a:endParaRPr>
          </a:p>
          <a:p>
            <a:pPr indent="0" lvl="0" marL="457200" rtl="0" algn="l">
              <a:lnSpc>
                <a:spcPct val="115000"/>
              </a:lnSpc>
              <a:spcBef>
                <a:spcPts val="0"/>
              </a:spcBef>
              <a:spcAft>
                <a:spcPts val="0"/>
              </a:spcAft>
              <a:buNone/>
            </a:pPr>
            <a:r>
              <a:t/>
            </a:r>
            <a:endParaRPr b="0" sz="1400">
              <a:latin typeface="Jost"/>
              <a:ea typeface="Jost"/>
              <a:cs typeface="Jost"/>
              <a:sym typeface="Jost"/>
            </a:endParaRPr>
          </a:p>
          <a:p>
            <a:pPr indent="-317500" lvl="0" marL="457200" rtl="0" algn="l">
              <a:lnSpc>
                <a:spcPct val="115000"/>
              </a:lnSpc>
              <a:spcBef>
                <a:spcPts val="0"/>
              </a:spcBef>
              <a:spcAft>
                <a:spcPts val="0"/>
              </a:spcAft>
              <a:buSzPts val="1400"/>
              <a:buFont typeface="Jost"/>
              <a:buChar char="-"/>
            </a:pPr>
            <a:r>
              <a:rPr b="0" lang="en" sz="1400">
                <a:latin typeface="Jost"/>
                <a:ea typeface="Jost"/>
                <a:cs typeface="Jost"/>
                <a:sym typeface="Jost"/>
              </a:rPr>
              <a:t>Seasonality may be observed and there seems to be no clear trend for all. </a:t>
            </a:r>
            <a:endParaRPr b="0" sz="1400">
              <a:latin typeface="Jost"/>
              <a:ea typeface="Jost"/>
              <a:cs typeface="Jost"/>
              <a:sym typeface="Jos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9"/>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9"/>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9"/>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9"/>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lang="en" sz="2500"/>
              <a:t>2. Simple Exponential Smoothing</a:t>
            </a:r>
            <a:endParaRPr sz="2500"/>
          </a:p>
        </p:txBody>
      </p:sp>
      <p:pic>
        <p:nvPicPr>
          <p:cNvPr id="562" name="Google Shape;562;p59"/>
          <p:cNvPicPr preferRelativeResize="0"/>
          <p:nvPr/>
        </p:nvPicPr>
        <p:blipFill>
          <a:blip r:embed="rId3">
            <a:alphaModFix/>
          </a:blip>
          <a:stretch>
            <a:fillRect/>
          </a:stretch>
        </p:blipFill>
        <p:spPr>
          <a:xfrm>
            <a:off x="439475" y="1262300"/>
            <a:ext cx="4071551" cy="1373747"/>
          </a:xfrm>
          <a:prstGeom prst="rect">
            <a:avLst/>
          </a:prstGeom>
          <a:noFill/>
          <a:ln cap="flat" cmpd="sng" w="9525">
            <a:solidFill>
              <a:schemeClr val="lt1"/>
            </a:solidFill>
            <a:prstDash val="solid"/>
            <a:round/>
            <a:headEnd len="sm" w="sm" type="none"/>
            <a:tailEnd len="sm" w="sm" type="none"/>
          </a:ln>
        </p:spPr>
      </p:pic>
      <p:pic>
        <p:nvPicPr>
          <p:cNvPr id="563" name="Google Shape;563;p59"/>
          <p:cNvPicPr preferRelativeResize="0"/>
          <p:nvPr/>
        </p:nvPicPr>
        <p:blipFill>
          <a:blip r:embed="rId4">
            <a:alphaModFix/>
          </a:blip>
          <a:stretch>
            <a:fillRect/>
          </a:stretch>
        </p:blipFill>
        <p:spPr>
          <a:xfrm>
            <a:off x="439475" y="3011550"/>
            <a:ext cx="4071549" cy="1373750"/>
          </a:xfrm>
          <a:prstGeom prst="rect">
            <a:avLst/>
          </a:prstGeom>
          <a:noFill/>
          <a:ln cap="flat" cmpd="sng" w="9525">
            <a:solidFill>
              <a:schemeClr val="lt1"/>
            </a:solidFill>
            <a:prstDash val="solid"/>
            <a:round/>
            <a:headEnd len="sm" w="sm" type="none"/>
            <a:tailEnd len="sm" w="sm" type="none"/>
          </a:ln>
        </p:spPr>
      </p:pic>
      <p:pic>
        <p:nvPicPr>
          <p:cNvPr id="564" name="Google Shape;564;p59"/>
          <p:cNvPicPr preferRelativeResize="0"/>
          <p:nvPr/>
        </p:nvPicPr>
        <p:blipFill>
          <a:blip r:embed="rId5">
            <a:alphaModFix/>
          </a:blip>
          <a:stretch>
            <a:fillRect/>
          </a:stretch>
        </p:blipFill>
        <p:spPr>
          <a:xfrm>
            <a:off x="4651725" y="3011550"/>
            <a:ext cx="4071550" cy="1373750"/>
          </a:xfrm>
          <a:prstGeom prst="rect">
            <a:avLst/>
          </a:prstGeom>
          <a:noFill/>
          <a:ln cap="flat" cmpd="sng" w="9525">
            <a:solidFill>
              <a:schemeClr val="lt1"/>
            </a:solidFill>
            <a:prstDash val="solid"/>
            <a:round/>
            <a:headEnd len="sm" w="sm" type="none"/>
            <a:tailEnd len="sm" w="sm" type="none"/>
          </a:ln>
        </p:spPr>
      </p:pic>
      <p:sp>
        <p:nvSpPr>
          <p:cNvPr id="565" name="Google Shape;565;p59"/>
          <p:cNvSpPr txBox="1"/>
          <p:nvPr>
            <p:ph idx="3" type="subTitle"/>
          </p:nvPr>
        </p:nvSpPr>
        <p:spPr>
          <a:xfrm>
            <a:off x="4395350" y="987925"/>
            <a:ext cx="4327800" cy="18177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SzPts val="1050"/>
              <a:buFont typeface="Jost"/>
              <a:buChar char="-"/>
            </a:pPr>
            <a:r>
              <a:rPr b="0" lang="en" sz="1050">
                <a:latin typeface="Jost"/>
                <a:ea typeface="Jost"/>
                <a:cs typeface="Jost"/>
                <a:sym typeface="Jost"/>
              </a:rPr>
              <a:t>The model generally predicts an increase in gas and electricity consumptions in the future, and a decrease for water.</a:t>
            </a:r>
            <a:endParaRPr b="0" sz="1050">
              <a:latin typeface="Jost"/>
              <a:ea typeface="Jost"/>
              <a:cs typeface="Jost"/>
              <a:sym typeface="Jost"/>
            </a:endParaRPr>
          </a:p>
          <a:p>
            <a:pPr indent="0" lvl="0" marL="457200" rtl="0" algn="l">
              <a:lnSpc>
                <a:spcPct val="115000"/>
              </a:lnSpc>
              <a:spcBef>
                <a:spcPts val="0"/>
              </a:spcBef>
              <a:spcAft>
                <a:spcPts val="0"/>
              </a:spcAft>
              <a:buNone/>
            </a:pPr>
            <a:r>
              <a:t/>
            </a:r>
            <a:endParaRPr b="0" sz="1050">
              <a:latin typeface="Jost"/>
              <a:ea typeface="Jost"/>
              <a:cs typeface="Jost"/>
              <a:sym typeface="Jost"/>
            </a:endParaRPr>
          </a:p>
          <a:p>
            <a:pPr indent="-295275" lvl="0" marL="457200" rtl="0" algn="l">
              <a:lnSpc>
                <a:spcPct val="115000"/>
              </a:lnSpc>
              <a:spcBef>
                <a:spcPts val="0"/>
              </a:spcBef>
              <a:spcAft>
                <a:spcPts val="0"/>
              </a:spcAft>
              <a:buSzPts val="1050"/>
              <a:buFont typeface="Jost"/>
              <a:buChar char="-"/>
            </a:pPr>
            <a:r>
              <a:rPr b="0" lang="en" sz="1050" u="sng">
                <a:latin typeface="Jost"/>
                <a:ea typeface="Jost"/>
                <a:cs typeface="Jost"/>
                <a:sym typeface="Jost"/>
              </a:rPr>
              <a:t>SES is not the best model as:</a:t>
            </a:r>
            <a:endParaRPr b="0" sz="1050" u="sng">
              <a:latin typeface="Jost"/>
              <a:ea typeface="Jost"/>
              <a:cs typeface="Jost"/>
              <a:sym typeface="Jost"/>
            </a:endParaRPr>
          </a:p>
          <a:p>
            <a:pPr indent="-295275" lvl="1" marL="914400" rtl="0" algn="l">
              <a:lnSpc>
                <a:spcPct val="115000"/>
              </a:lnSpc>
              <a:spcBef>
                <a:spcPts val="0"/>
              </a:spcBef>
              <a:spcAft>
                <a:spcPts val="0"/>
              </a:spcAft>
              <a:buSzPts val="1050"/>
              <a:buFont typeface="Jost"/>
              <a:buChar char="-"/>
            </a:pPr>
            <a:r>
              <a:rPr b="1" lang="en" sz="1050">
                <a:latin typeface="Jost"/>
                <a:ea typeface="Jost"/>
                <a:cs typeface="Jost"/>
                <a:sym typeface="Jost"/>
              </a:rPr>
              <a:t>Lacks flexibility</a:t>
            </a:r>
            <a:r>
              <a:rPr lang="en" sz="1050">
                <a:latin typeface="Jost"/>
                <a:ea typeface="Jost"/>
                <a:cs typeface="Jost"/>
                <a:sym typeface="Jost"/>
              </a:rPr>
              <a:t> by assuming time series has a constant level and cannot properly handle trends and seasonality.</a:t>
            </a:r>
            <a:endParaRPr sz="1050">
              <a:latin typeface="Jost"/>
              <a:ea typeface="Jost"/>
              <a:cs typeface="Jost"/>
              <a:sym typeface="Jost"/>
            </a:endParaRPr>
          </a:p>
          <a:p>
            <a:pPr indent="-295275" lvl="1" marL="914400" rtl="0" algn="l">
              <a:lnSpc>
                <a:spcPct val="115000"/>
              </a:lnSpc>
              <a:spcBef>
                <a:spcPts val="0"/>
              </a:spcBef>
              <a:spcAft>
                <a:spcPts val="0"/>
              </a:spcAft>
              <a:buSzPts val="1050"/>
              <a:buFont typeface="Jost"/>
              <a:buChar char="-"/>
            </a:pPr>
            <a:r>
              <a:rPr lang="en" sz="1050">
                <a:latin typeface="Jost"/>
                <a:ea typeface="Jost"/>
                <a:cs typeface="Jost"/>
                <a:sym typeface="Jost"/>
              </a:rPr>
              <a:t>Assumes time series is noise-free.</a:t>
            </a:r>
            <a:endParaRPr sz="1050">
              <a:latin typeface="Jost"/>
              <a:ea typeface="Jost"/>
              <a:cs typeface="Jost"/>
              <a:sym typeface="Jost"/>
            </a:endParaRPr>
          </a:p>
          <a:p>
            <a:pPr indent="-295275" lvl="1" marL="914400" rtl="0" algn="l">
              <a:lnSpc>
                <a:spcPct val="115000"/>
              </a:lnSpc>
              <a:spcBef>
                <a:spcPts val="0"/>
              </a:spcBef>
              <a:spcAft>
                <a:spcPts val="0"/>
              </a:spcAft>
              <a:buSzPts val="1050"/>
              <a:buFont typeface="Jost"/>
              <a:buChar char="-"/>
            </a:pPr>
            <a:r>
              <a:rPr b="1" lang="en" sz="1050">
                <a:latin typeface="Jost"/>
                <a:ea typeface="Jost"/>
                <a:cs typeface="Jost"/>
                <a:sym typeface="Jost"/>
              </a:rPr>
              <a:t>Results in forecasts which lag behind/overshoot values.</a:t>
            </a:r>
            <a:endParaRPr sz="1050">
              <a:latin typeface="Jost"/>
              <a:ea typeface="Jost"/>
              <a:cs typeface="Jost"/>
              <a:sym typeface="Jos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0"/>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0"/>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0"/>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lang="en" sz="2500"/>
              <a:t>2. Seasonal Exponential Smoothing</a:t>
            </a:r>
            <a:endParaRPr sz="2500"/>
          </a:p>
        </p:txBody>
      </p:sp>
      <p:sp>
        <p:nvSpPr>
          <p:cNvPr id="574" name="Google Shape;574;p60"/>
          <p:cNvSpPr txBox="1"/>
          <p:nvPr>
            <p:ph idx="3" type="subTitle"/>
          </p:nvPr>
        </p:nvSpPr>
        <p:spPr>
          <a:xfrm>
            <a:off x="4374675" y="2599750"/>
            <a:ext cx="4200900" cy="2104200"/>
          </a:xfrm>
          <a:prstGeom prst="rect">
            <a:avLst/>
          </a:prstGeom>
          <a:noFill/>
          <a:ln>
            <a:noFill/>
          </a:ln>
        </p:spPr>
        <p:txBody>
          <a:bodyPr anchorCtr="0" anchor="t" bIns="91425" lIns="91425" spcFirstLastPara="1" rIns="91425" wrap="square" tIns="91425">
            <a:noAutofit/>
          </a:bodyPr>
          <a:lstStyle/>
          <a:p>
            <a:pPr indent="-288925" lvl="0" marL="457200" rtl="0" algn="l">
              <a:lnSpc>
                <a:spcPct val="115000"/>
              </a:lnSpc>
              <a:spcBef>
                <a:spcPts val="0"/>
              </a:spcBef>
              <a:spcAft>
                <a:spcPts val="0"/>
              </a:spcAft>
              <a:buSzPts val="950"/>
              <a:buFont typeface="Jost"/>
              <a:buChar char="-"/>
            </a:pPr>
            <a:r>
              <a:rPr b="0" lang="en" sz="950">
                <a:latin typeface="Jost"/>
                <a:ea typeface="Jost"/>
                <a:cs typeface="Jost"/>
                <a:sym typeface="Jost"/>
              </a:rPr>
              <a:t>For </a:t>
            </a:r>
            <a:r>
              <a:rPr lang="en" sz="950">
                <a:latin typeface="Jost"/>
                <a:ea typeface="Jost"/>
                <a:cs typeface="Jost"/>
                <a:sym typeface="Jost"/>
              </a:rPr>
              <a:t>electricity</a:t>
            </a:r>
            <a:r>
              <a:rPr b="0" lang="en" sz="950">
                <a:latin typeface="Jost"/>
                <a:ea typeface="Jost"/>
                <a:cs typeface="Jost"/>
                <a:sym typeface="Jost"/>
              </a:rPr>
              <a:t> consumption, the model actually forecasted the values pretty accurately as evident in the graph above.</a:t>
            </a:r>
            <a:endParaRPr b="0" sz="950">
              <a:latin typeface="Jost"/>
              <a:ea typeface="Jost"/>
              <a:cs typeface="Jost"/>
              <a:sym typeface="Jost"/>
            </a:endParaRPr>
          </a:p>
          <a:p>
            <a:pPr indent="-288925" lvl="0" marL="457200" rtl="0" algn="l">
              <a:lnSpc>
                <a:spcPct val="115000"/>
              </a:lnSpc>
              <a:spcBef>
                <a:spcPts val="0"/>
              </a:spcBef>
              <a:spcAft>
                <a:spcPts val="0"/>
              </a:spcAft>
              <a:buSzPts val="950"/>
              <a:buFont typeface="Jost"/>
              <a:buChar char="-"/>
            </a:pPr>
            <a:r>
              <a:rPr b="0" lang="en" sz="950">
                <a:latin typeface="Jost"/>
                <a:ea typeface="Jost"/>
                <a:cs typeface="Jost"/>
                <a:sym typeface="Jost"/>
              </a:rPr>
              <a:t>The forecasted line not only shows similar fluctuating patterns, it also lies closely to the test data line. </a:t>
            </a:r>
            <a:endParaRPr b="0" sz="950">
              <a:latin typeface="Jost"/>
              <a:ea typeface="Jost"/>
              <a:cs typeface="Jost"/>
              <a:sym typeface="Jost"/>
            </a:endParaRPr>
          </a:p>
          <a:p>
            <a:pPr indent="0" lvl="0" marL="457200" rtl="0" algn="l">
              <a:lnSpc>
                <a:spcPct val="115000"/>
              </a:lnSpc>
              <a:spcBef>
                <a:spcPts val="0"/>
              </a:spcBef>
              <a:spcAft>
                <a:spcPts val="0"/>
              </a:spcAft>
              <a:buNone/>
            </a:pPr>
            <a:r>
              <a:t/>
            </a:r>
            <a:endParaRPr b="0" sz="950">
              <a:latin typeface="Jost"/>
              <a:ea typeface="Jost"/>
              <a:cs typeface="Jost"/>
              <a:sym typeface="Jost"/>
            </a:endParaRPr>
          </a:p>
          <a:p>
            <a:pPr indent="-288925" lvl="0" marL="457200" rtl="0" algn="l">
              <a:lnSpc>
                <a:spcPct val="115000"/>
              </a:lnSpc>
              <a:spcBef>
                <a:spcPts val="0"/>
              </a:spcBef>
              <a:spcAft>
                <a:spcPts val="0"/>
              </a:spcAft>
              <a:buSzPts val="950"/>
              <a:buFont typeface="Jost"/>
              <a:buChar char="-"/>
            </a:pPr>
            <a:r>
              <a:rPr b="0" lang="en" sz="950">
                <a:latin typeface="Jost"/>
                <a:ea typeface="Jost"/>
                <a:cs typeface="Jost"/>
                <a:sym typeface="Jost"/>
              </a:rPr>
              <a:t>For </a:t>
            </a:r>
            <a:r>
              <a:rPr lang="en" sz="950">
                <a:latin typeface="Jost"/>
                <a:ea typeface="Jost"/>
                <a:cs typeface="Jost"/>
                <a:sym typeface="Jost"/>
              </a:rPr>
              <a:t>gas and water</a:t>
            </a:r>
            <a:r>
              <a:rPr b="0" lang="en" sz="950">
                <a:latin typeface="Jost"/>
                <a:ea typeface="Jost"/>
                <a:cs typeface="Jost"/>
                <a:sym typeface="Jost"/>
              </a:rPr>
              <a:t> consumption, </a:t>
            </a:r>
            <a:r>
              <a:rPr b="0" lang="en" sz="950">
                <a:latin typeface="Jost"/>
                <a:ea typeface="Jost"/>
                <a:cs typeface="Jost"/>
                <a:sym typeface="Jost"/>
              </a:rPr>
              <a:t>the model has only partially captured the underlying patterns and variations in the data and it is not fully accurate.</a:t>
            </a:r>
            <a:endParaRPr b="0" sz="950">
              <a:latin typeface="Jost"/>
              <a:ea typeface="Jost"/>
              <a:cs typeface="Jost"/>
              <a:sym typeface="Jost"/>
            </a:endParaRPr>
          </a:p>
          <a:p>
            <a:pPr indent="-288925" lvl="0" marL="457200" rtl="0" algn="l">
              <a:lnSpc>
                <a:spcPct val="115000"/>
              </a:lnSpc>
              <a:spcBef>
                <a:spcPts val="0"/>
              </a:spcBef>
              <a:spcAft>
                <a:spcPts val="0"/>
              </a:spcAft>
              <a:buSzPts val="950"/>
              <a:buFont typeface="Jost"/>
              <a:buChar char="-"/>
            </a:pPr>
            <a:r>
              <a:rPr b="0" lang="en" sz="950">
                <a:latin typeface="Jost"/>
                <a:ea typeface="Jost"/>
                <a:cs typeface="Jost"/>
                <a:sym typeface="Jost"/>
              </a:rPr>
              <a:t>T</a:t>
            </a:r>
            <a:r>
              <a:rPr b="0" lang="en" sz="950">
                <a:latin typeface="Jost"/>
                <a:ea typeface="Jost"/>
                <a:cs typeface="Jost"/>
                <a:sym typeface="Jost"/>
              </a:rPr>
              <a:t>he forecasted line shows similar fluctuating patterns as shown by the test data line. However, there are some deviations with regards to the ranges of the two lines. </a:t>
            </a:r>
            <a:endParaRPr b="0" sz="950">
              <a:latin typeface="Jost"/>
              <a:ea typeface="Jost"/>
              <a:cs typeface="Jost"/>
              <a:sym typeface="Jost"/>
            </a:endParaRPr>
          </a:p>
          <a:p>
            <a:pPr indent="0" lvl="0" marL="0" rtl="0" algn="l">
              <a:lnSpc>
                <a:spcPct val="115000"/>
              </a:lnSpc>
              <a:spcBef>
                <a:spcPts val="0"/>
              </a:spcBef>
              <a:spcAft>
                <a:spcPts val="0"/>
              </a:spcAft>
              <a:buNone/>
            </a:pPr>
            <a:r>
              <a:t/>
            </a:r>
            <a:endParaRPr sz="1050">
              <a:latin typeface="Jost"/>
              <a:ea typeface="Jost"/>
              <a:cs typeface="Jost"/>
              <a:sym typeface="Jost"/>
            </a:endParaRPr>
          </a:p>
        </p:txBody>
      </p:sp>
      <p:pic>
        <p:nvPicPr>
          <p:cNvPr id="575" name="Google Shape;575;p60"/>
          <p:cNvPicPr preferRelativeResize="0"/>
          <p:nvPr/>
        </p:nvPicPr>
        <p:blipFill>
          <a:blip r:embed="rId3">
            <a:alphaModFix/>
          </a:blip>
          <a:stretch>
            <a:fillRect/>
          </a:stretch>
        </p:blipFill>
        <p:spPr>
          <a:xfrm>
            <a:off x="757225" y="2902750"/>
            <a:ext cx="3720048" cy="1211699"/>
          </a:xfrm>
          <a:prstGeom prst="rect">
            <a:avLst/>
          </a:prstGeom>
          <a:noFill/>
          <a:ln cap="flat" cmpd="sng" w="9525">
            <a:solidFill>
              <a:schemeClr val="lt1"/>
            </a:solidFill>
            <a:prstDash val="solid"/>
            <a:round/>
            <a:headEnd len="sm" w="sm" type="none"/>
            <a:tailEnd len="sm" w="sm" type="none"/>
          </a:ln>
        </p:spPr>
      </p:pic>
      <p:pic>
        <p:nvPicPr>
          <p:cNvPr id="576" name="Google Shape;576;p60"/>
          <p:cNvPicPr preferRelativeResize="0"/>
          <p:nvPr/>
        </p:nvPicPr>
        <p:blipFill>
          <a:blip r:embed="rId4">
            <a:alphaModFix/>
          </a:blip>
          <a:stretch>
            <a:fillRect/>
          </a:stretch>
        </p:blipFill>
        <p:spPr>
          <a:xfrm>
            <a:off x="4725325" y="1137425"/>
            <a:ext cx="3720050" cy="1211699"/>
          </a:xfrm>
          <a:prstGeom prst="rect">
            <a:avLst/>
          </a:prstGeom>
          <a:noFill/>
          <a:ln cap="flat" cmpd="sng" w="9525">
            <a:solidFill>
              <a:schemeClr val="lt1"/>
            </a:solidFill>
            <a:prstDash val="solid"/>
            <a:round/>
            <a:headEnd len="sm" w="sm" type="none"/>
            <a:tailEnd len="sm" w="sm" type="none"/>
          </a:ln>
        </p:spPr>
      </p:pic>
      <p:pic>
        <p:nvPicPr>
          <p:cNvPr id="577" name="Google Shape;577;p60"/>
          <p:cNvPicPr preferRelativeResize="0"/>
          <p:nvPr/>
        </p:nvPicPr>
        <p:blipFill>
          <a:blip r:embed="rId5">
            <a:alphaModFix/>
          </a:blip>
          <a:stretch>
            <a:fillRect/>
          </a:stretch>
        </p:blipFill>
        <p:spPr>
          <a:xfrm>
            <a:off x="757225" y="1137425"/>
            <a:ext cx="3720049" cy="1211699"/>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1"/>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1"/>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1"/>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1"/>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lang="en" sz="2500"/>
              <a:t>3</a:t>
            </a:r>
            <a:r>
              <a:rPr lang="en" sz="2500"/>
              <a:t>. ARIMA Model</a:t>
            </a:r>
            <a:endParaRPr sz="2500"/>
          </a:p>
        </p:txBody>
      </p:sp>
      <p:sp>
        <p:nvSpPr>
          <p:cNvPr id="586" name="Google Shape;586;p61"/>
          <p:cNvSpPr txBox="1"/>
          <p:nvPr>
            <p:ph idx="3" type="subTitle"/>
          </p:nvPr>
        </p:nvSpPr>
        <p:spPr>
          <a:xfrm>
            <a:off x="4374675" y="2599750"/>
            <a:ext cx="4096200" cy="21042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0"/>
              </a:spcBef>
              <a:spcAft>
                <a:spcPts val="0"/>
              </a:spcAft>
              <a:buSzPts val="1050"/>
              <a:buFont typeface="Jost"/>
              <a:buChar char="-"/>
            </a:pPr>
            <a:r>
              <a:rPr b="0" lang="en" sz="1050">
                <a:latin typeface="Jost"/>
                <a:ea typeface="Jost"/>
                <a:cs typeface="Jost"/>
                <a:sym typeface="Jost"/>
              </a:rPr>
              <a:t>As shown in the graphs above, although the normal ARIMA model successfully forecasted electricity consumption values, it shows </a:t>
            </a:r>
            <a:r>
              <a:rPr lang="en" sz="1050">
                <a:latin typeface="Jost"/>
                <a:ea typeface="Jost"/>
                <a:cs typeface="Jost"/>
                <a:sym typeface="Jost"/>
              </a:rPr>
              <a:t>limited predictions for gas and water</a:t>
            </a:r>
            <a:r>
              <a:rPr b="0" lang="en" sz="1050">
                <a:latin typeface="Jost"/>
                <a:ea typeface="Jost"/>
                <a:cs typeface="Jost"/>
                <a:sym typeface="Jost"/>
              </a:rPr>
              <a:t>.</a:t>
            </a:r>
            <a:endParaRPr b="0" sz="1050">
              <a:latin typeface="Jost"/>
              <a:ea typeface="Jost"/>
              <a:cs typeface="Jost"/>
              <a:sym typeface="Jost"/>
            </a:endParaRPr>
          </a:p>
          <a:p>
            <a:pPr indent="0" lvl="0" marL="457200" rtl="0" algn="l">
              <a:lnSpc>
                <a:spcPct val="115000"/>
              </a:lnSpc>
              <a:spcBef>
                <a:spcPts val="0"/>
              </a:spcBef>
              <a:spcAft>
                <a:spcPts val="0"/>
              </a:spcAft>
              <a:buNone/>
            </a:pPr>
            <a:r>
              <a:t/>
            </a:r>
            <a:endParaRPr b="0" sz="1050">
              <a:latin typeface="Jost"/>
              <a:ea typeface="Jost"/>
              <a:cs typeface="Jost"/>
              <a:sym typeface="Jost"/>
            </a:endParaRPr>
          </a:p>
          <a:p>
            <a:pPr indent="-295275" lvl="0" marL="457200" rtl="0" algn="l">
              <a:lnSpc>
                <a:spcPct val="115000"/>
              </a:lnSpc>
              <a:spcBef>
                <a:spcPts val="0"/>
              </a:spcBef>
              <a:spcAft>
                <a:spcPts val="0"/>
              </a:spcAft>
              <a:buSzPts val="1050"/>
              <a:buFont typeface="Jost"/>
              <a:buChar char="-"/>
            </a:pPr>
            <a:r>
              <a:rPr b="0" lang="en" sz="1050">
                <a:latin typeface="Jost"/>
                <a:ea typeface="Jost"/>
                <a:cs typeface="Jost"/>
                <a:sym typeface="Jost"/>
              </a:rPr>
              <a:t>This shows that the </a:t>
            </a:r>
            <a:r>
              <a:rPr lang="en" sz="1050" u="sng">
                <a:latin typeface="Jost"/>
                <a:ea typeface="Jost"/>
                <a:cs typeface="Jost"/>
                <a:sym typeface="Jost"/>
              </a:rPr>
              <a:t>normal ARIMA is not an ideal model</a:t>
            </a:r>
            <a:r>
              <a:rPr b="0" lang="en" sz="1050">
                <a:latin typeface="Jost"/>
                <a:ea typeface="Jost"/>
                <a:cs typeface="Jost"/>
                <a:sym typeface="Jost"/>
              </a:rPr>
              <a:t> for this analysis as: </a:t>
            </a:r>
            <a:endParaRPr b="0" sz="1050">
              <a:latin typeface="Jost"/>
              <a:ea typeface="Jost"/>
              <a:cs typeface="Jost"/>
              <a:sym typeface="Jost"/>
            </a:endParaRPr>
          </a:p>
          <a:p>
            <a:pPr indent="-295275" lvl="1" marL="914400" rtl="0" algn="l">
              <a:lnSpc>
                <a:spcPct val="115000"/>
              </a:lnSpc>
              <a:spcBef>
                <a:spcPts val="0"/>
              </a:spcBef>
              <a:spcAft>
                <a:spcPts val="0"/>
              </a:spcAft>
              <a:buSzPts val="1050"/>
              <a:buFont typeface="Jost"/>
              <a:buChar char="-"/>
            </a:pPr>
            <a:r>
              <a:rPr b="0" lang="en" sz="1050">
                <a:latin typeface="Jost"/>
                <a:ea typeface="Jost"/>
                <a:cs typeface="Jost"/>
                <a:sym typeface="Jost"/>
              </a:rPr>
              <a:t>It assumes that the relationship between past and future values of the time series is linear, as shown in the gas and water consumption plots.</a:t>
            </a:r>
            <a:endParaRPr sz="1050">
              <a:latin typeface="Jost"/>
              <a:ea typeface="Jost"/>
              <a:cs typeface="Jost"/>
              <a:sym typeface="Jost"/>
            </a:endParaRPr>
          </a:p>
          <a:p>
            <a:pPr indent="-295275" lvl="1" marL="914400" rtl="0" algn="l">
              <a:lnSpc>
                <a:spcPct val="115000"/>
              </a:lnSpc>
              <a:spcBef>
                <a:spcPts val="0"/>
              </a:spcBef>
              <a:spcAft>
                <a:spcPts val="0"/>
              </a:spcAft>
              <a:buSzPts val="1050"/>
              <a:buFont typeface="Jost"/>
              <a:buChar char="-"/>
            </a:pPr>
            <a:r>
              <a:rPr b="0" lang="en" sz="1050">
                <a:latin typeface="Jost"/>
                <a:ea typeface="Jost"/>
                <a:cs typeface="Jost"/>
                <a:sym typeface="Jost"/>
              </a:rPr>
              <a:t>It cannot handle seasonality very well. </a:t>
            </a:r>
            <a:endParaRPr b="0" sz="1050">
              <a:latin typeface="Jost"/>
              <a:ea typeface="Jost"/>
              <a:cs typeface="Jost"/>
              <a:sym typeface="Jost"/>
            </a:endParaRPr>
          </a:p>
          <a:p>
            <a:pPr indent="0" lvl="0" marL="0" rtl="0" algn="l">
              <a:lnSpc>
                <a:spcPct val="115000"/>
              </a:lnSpc>
              <a:spcBef>
                <a:spcPts val="0"/>
              </a:spcBef>
              <a:spcAft>
                <a:spcPts val="0"/>
              </a:spcAft>
              <a:buNone/>
            </a:pPr>
            <a:r>
              <a:t/>
            </a:r>
            <a:endParaRPr b="0" sz="950">
              <a:latin typeface="Jost"/>
              <a:ea typeface="Jost"/>
              <a:cs typeface="Jost"/>
              <a:sym typeface="Jost"/>
            </a:endParaRPr>
          </a:p>
          <a:p>
            <a:pPr indent="0" lvl="0" marL="0" rtl="0" algn="l">
              <a:lnSpc>
                <a:spcPct val="115000"/>
              </a:lnSpc>
              <a:spcBef>
                <a:spcPts val="0"/>
              </a:spcBef>
              <a:spcAft>
                <a:spcPts val="0"/>
              </a:spcAft>
              <a:buNone/>
            </a:pPr>
            <a:r>
              <a:t/>
            </a:r>
            <a:endParaRPr sz="1050">
              <a:latin typeface="Jost"/>
              <a:ea typeface="Jost"/>
              <a:cs typeface="Jost"/>
              <a:sym typeface="Jost"/>
            </a:endParaRPr>
          </a:p>
        </p:txBody>
      </p:sp>
      <p:pic>
        <p:nvPicPr>
          <p:cNvPr id="587" name="Google Shape;587;p61"/>
          <p:cNvPicPr preferRelativeResize="0"/>
          <p:nvPr/>
        </p:nvPicPr>
        <p:blipFill>
          <a:blip r:embed="rId3">
            <a:alphaModFix/>
          </a:blip>
          <a:stretch>
            <a:fillRect/>
          </a:stretch>
        </p:blipFill>
        <p:spPr>
          <a:xfrm>
            <a:off x="757225" y="1137425"/>
            <a:ext cx="3720049" cy="1211699"/>
          </a:xfrm>
          <a:prstGeom prst="rect">
            <a:avLst/>
          </a:prstGeom>
          <a:noFill/>
          <a:ln cap="flat" cmpd="sng" w="9525">
            <a:solidFill>
              <a:schemeClr val="lt1"/>
            </a:solidFill>
            <a:prstDash val="solid"/>
            <a:round/>
            <a:headEnd len="sm" w="sm" type="none"/>
            <a:tailEnd len="sm" w="sm" type="none"/>
          </a:ln>
        </p:spPr>
      </p:pic>
      <p:pic>
        <p:nvPicPr>
          <p:cNvPr id="588" name="Google Shape;588;p61"/>
          <p:cNvPicPr preferRelativeResize="0"/>
          <p:nvPr/>
        </p:nvPicPr>
        <p:blipFill>
          <a:blip r:embed="rId4">
            <a:alphaModFix/>
          </a:blip>
          <a:stretch>
            <a:fillRect/>
          </a:stretch>
        </p:blipFill>
        <p:spPr>
          <a:xfrm>
            <a:off x="4750700" y="1137425"/>
            <a:ext cx="3720050" cy="1211699"/>
          </a:xfrm>
          <a:prstGeom prst="rect">
            <a:avLst/>
          </a:prstGeom>
          <a:noFill/>
          <a:ln cap="flat" cmpd="sng" w="9525">
            <a:solidFill>
              <a:schemeClr val="lt1"/>
            </a:solidFill>
            <a:prstDash val="solid"/>
            <a:round/>
            <a:headEnd len="sm" w="sm" type="none"/>
            <a:tailEnd len="sm" w="sm" type="none"/>
          </a:ln>
        </p:spPr>
      </p:pic>
      <p:pic>
        <p:nvPicPr>
          <p:cNvPr id="589" name="Google Shape;589;p61"/>
          <p:cNvPicPr preferRelativeResize="0"/>
          <p:nvPr/>
        </p:nvPicPr>
        <p:blipFill>
          <a:blip r:embed="rId5">
            <a:alphaModFix/>
          </a:blip>
          <a:stretch>
            <a:fillRect/>
          </a:stretch>
        </p:blipFill>
        <p:spPr>
          <a:xfrm>
            <a:off x="757225" y="2875225"/>
            <a:ext cx="3720052" cy="1211699"/>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419100" lvl="0" marL="457200" rtl="0" algn="ctr">
              <a:lnSpc>
                <a:spcPct val="100000"/>
              </a:lnSpc>
              <a:spcBef>
                <a:spcPts val="0"/>
              </a:spcBef>
              <a:spcAft>
                <a:spcPts val="0"/>
              </a:spcAft>
              <a:buSzPts val="3000"/>
              <a:buAutoNum type="arabicPeriod"/>
            </a:pPr>
            <a:r>
              <a:rPr lang="en"/>
              <a:t>TABLE OF CONTENTS</a:t>
            </a:r>
            <a:endParaRPr/>
          </a:p>
        </p:txBody>
      </p:sp>
      <p:sp>
        <p:nvSpPr>
          <p:cNvPr id="278" name="Google Shape;278;p35"/>
          <p:cNvSpPr txBox="1"/>
          <p:nvPr>
            <p:ph idx="3" type="title"/>
          </p:nvPr>
        </p:nvSpPr>
        <p:spPr>
          <a:xfrm>
            <a:off x="6827250" y="1603004"/>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79" name="Google Shape;279;p35"/>
          <p:cNvSpPr txBox="1"/>
          <p:nvPr>
            <p:ph idx="4" type="title"/>
          </p:nvPr>
        </p:nvSpPr>
        <p:spPr>
          <a:xfrm>
            <a:off x="1559200" y="1603100"/>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80" name="Google Shape;280;p35"/>
          <p:cNvSpPr txBox="1"/>
          <p:nvPr>
            <p:ph idx="5" type="title"/>
          </p:nvPr>
        </p:nvSpPr>
        <p:spPr>
          <a:xfrm>
            <a:off x="2860263" y="3301792"/>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281" name="Google Shape;281;p35"/>
          <p:cNvSpPr txBox="1"/>
          <p:nvPr>
            <p:ph idx="6" type="title"/>
          </p:nvPr>
        </p:nvSpPr>
        <p:spPr>
          <a:xfrm>
            <a:off x="4211425" y="1603095"/>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2"/>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82" name="Google Shape;282;p35"/>
          <p:cNvSpPr txBox="1"/>
          <p:nvPr>
            <p:ph idx="7" type="title"/>
          </p:nvPr>
        </p:nvSpPr>
        <p:spPr>
          <a:xfrm>
            <a:off x="5512488" y="3301791"/>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283" name="Google Shape;283;p35"/>
          <p:cNvSpPr txBox="1"/>
          <p:nvPr>
            <p:ph idx="8" type="subTitle"/>
          </p:nvPr>
        </p:nvSpPr>
        <p:spPr>
          <a:xfrm>
            <a:off x="720000" y="2170538"/>
            <a:ext cx="24861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EDA</a:t>
            </a:r>
            <a:endParaRPr sz="1700"/>
          </a:p>
        </p:txBody>
      </p:sp>
      <p:sp>
        <p:nvSpPr>
          <p:cNvPr id="284" name="Google Shape;284;p35"/>
          <p:cNvSpPr txBox="1"/>
          <p:nvPr>
            <p:ph idx="9" type="subTitle"/>
          </p:nvPr>
        </p:nvSpPr>
        <p:spPr>
          <a:xfrm>
            <a:off x="3335775" y="2072175"/>
            <a:ext cx="24861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DATA PRE-PROCESSING</a:t>
            </a:r>
            <a:endParaRPr sz="1700"/>
          </a:p>
        </p:txBody>
      </p:sp>
      <p:sp>
        <p:nvSpPr>
          <p:cNvPr id="285" name="Google Shape;285;p35"/>
          <p:cNvSpPr txBox="1"/>
          <p:nvPr>
            <p:ph idx="13" type="subTitle"/>
          </p:nvPr>
        </p:nvSpPr>
        <p:spPr>
          <a:xfrm>
            <a:off x="5951550" y="2072163"/>
            <a:ext cx="24861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ANALYSIS OF TIME SERIES</a:t>
            </a:r>
            <a:endParaRPr sz="1700"/>
          </a:p>
        </p:txBody>
      </p:sp>
      <p:sp>
        <p:nvSpPr>
          <p:cNvPr id="286" name="Google Shape;286;p35"/>
          <p:cNvSpPr txBox="1"/>
          <p:nvPr>
            <p:ph idx="14" type="subTitle"/>
          </p:nvPr>
        </p:nvSpPr>
        <p:spPr>
          <a:xfrm>
            <a:off x="2021063" y="3770950"/>
            <a:ext cx="24861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BUILD MODELS AND EVALUATION</a:t>
            </a:r>
            <a:endParaRPr sz="1700"/>
          </a:p>
        </p:txBody>
      </p:sp>
      <p:sp>
        <p:nvSpPr>
          <p:cNvPr id="287" name="Google Shape;287;p35"/>
          <p:cNvSpPr txBox="1"/>
          <p:nvPr>
            <p:ph idx="15" type="subTitle"/>
          </p:nvPr>
        </p:nvSpPr>
        <p:spPr>
          <a:xfrm>
            <a:off x="4778250" y="3770950"/>
            <a:ext cx="22032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FORECAST </a:t>
            </a:r>
            <a:endParaRPr sz="1700"/>
          </a:p>
          <a:p>
            <a:pPr indent="0" lvl="0" marL="0" rtl="0" algn="ctr">
              <a:lnSpc>
                <a:spcPct val="100000"/>
              </a:lnSpc>
              <a:spcBef>
                <a:spcPts val="0"/>
              </a:spcBef>
              <a:spcAft>
                <a:spcPts val="0"/>
              </a:spcAft>
              <a:buSzPts val="2400"/>
              <a:buNone/>
            </a:pPr>
            <a:r>
              <a:rPr lang="en" sz="1700"/>
              <a:t>FUTURE </a:t>
            </a:r>
            <a:endParaRPr sz="1700"/>
          </a:p>
        </p:txBody>
      </p:sp>
      <p:sp>
        <p:nvSpPr>
          <p:cNvPr id="288" name="Google Shape;288;p35"/>
          <p:cNvSpPr/>
          <p:nvPr/>
        </p:nvSpPr>
        <p:spPr>
          <a:xfrm rot="-9313051">
            <a:off x="-906651" y="-793898"/>
            <a:ext cx="2290216" cy="223464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2"/>
          <p:cNvSpPr/>
          <p:nvPr/>
        </p:nvSpPr>
        <p:spPr>
          <a:xfrm rot="-6146075">
            <a:off x="-1586102" y="-97425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2"/>
          <p:cNvSpPr/>
          <p:nvPr/>
        </p:nvSpPr>
        <p:spPr>
          <a:xfrm rot="-6145876">
            <a:off x="7765545" y="38661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2"/>
          <p:cNvSpPr/>
          <p:nvPr/>
        </p:nvSpPr>
        <p:spPr>
          <a:xfrm flipH="1" rot="6443641">
            <a:off x="-718736" y="-257622"/>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457200" rtl="0" algn="ctr">
              <a:lnSpc>
                <a:spcPct val="100000"/>
              </a:lnSpc>
              <a:spcBef>
                <a:spcPts val="0"/>
              </a:spcBef>
              <a:spcAft>
                <a:spcPts val="0"/>
              </a:spcAft>
              <a:buNone/>
            </a:pPr>
            <a:r>
              <a:rPr lang="en" sz="2500"/>
              <a:t>4</a:t>
            </a:r>
            <a:r>
              <a:rPr lang="en" sz="2500"/>
              <a:t>. Seasonal ARIMA Model</a:t>
            </a:r>
            <a:endParaRPr sz="2500"/>
          </a:p>
        </p:txBody>
      </p:sp>
      <p:pic>
        <p:nvPicPr>
          <p:cNvPr id="598" name="Google Shape;598;p62"/>
          <p:cNvPicPr preferRelativeResize="0"/>
          <p:nvPr/>
        </p:nvPicPr>
        <p:blipFill>
          <a:blip r:embed="rId3">
            <a:alphaModFix/>
          </a:blip>
          <a:stretch>
            <a:fillRect/>
          </a:stretch>
        </p:blipFill>
        <p:spPr>
          <a:xfrm>
            <a:off x="862088" y="1159275"/>
            <a:ext cx="3594932" cy="1467874"/>
          </a:xfrm>
          <a:prstGeom prst="rect">
            <a:avLst/>
          </a:prstGeom>
          <a:noFill/>
          <a:ln cap="flat" cmpd="sng" w="9525">
            <a:solidFill>
              <a:schemeClr val="lt1"/>
            </a:solidFill>
            <a:prstDash val="solid"/>
            <a:round/>
            <a:headEnd len="sm" w="sm" type="none"/>
            <a:tailEnd len="sm" w="sm" type="none"/>
          </a:ln>
        </p:spPr>
      </p:pic>
      <p:pic>
        <p:nvPicPr>
          <p:cNvPr id="599" name="Google Shape;599;p62"/>
          <p:cNvPicPr preferRelativeResize="0"/>
          <p:nvPr/>
        </p:nvPicPr>
        <p:blipFill>
          <a:blip r:embed="rId4">
            <a:alphaModFix/>
          </a:blip>
          <a:stretch>
            <a:fillRect/>
          </a:stretch>
        </p:blipFill>
        <p:spPr>
          <a:xfrm>
            <a:off x="4686988" y="3074100"/>
            <a:ext cx="3594926" cy="1467875"/>
          </a:xfrm>
          <a:prstGeom prst="rect">
            <a:avLst/>
          </a:prstGeom>
          <a:noFill/>
          <a:ln cap="flat" cmpd="sng" w="9525">
            <a:solidFill>
              <a:schemeClr val="lt1"/>
            </a:solidFill>
            <a:prstDash val="solid"/>
            <a:round/>
            <a:headEnd len="sm" w="sm" type="none"/>
            <a:tailEnd len="sm" w="sm" type="none"/>
          </a:ln>
        </p:spPr>
      </p:pic>
      <p:pic>
        <p:nvPicPr>
          <p:cNvPr id="600" name="Google Shape;600;p62"/>
          <p:cNvPicPr preferRelativeResize="0"/>
          <p:nvPr/>
        </p:nvPicPr>
        <p:blipFill>
          <a:blip r:embed="rId5">
            <a:alphaModFix/>
          </a:blip>
          <a:stretch>
            <a:fillRect/>
          </a:stretch>
        </p:blipFill>
        <p:spPr>
          <a:xfrm>
            <a:off x="855362" y="3074100"/>
            <a:ext cx="3608402" cy="1467884"/>
          </a:xfrm>
          <a:prstGeom prst="rect">
            <a:avLst/>
          </a:prstGeom>
          <a:noFill/>
          <a:ln cap="flat" cmpd="sng" w="9525">
            <a:solidFill>
              <a:schemeClr val="lt1"/>
            </a:solidFill>
            <a:prstDash val="solid"/>
            <a:round/>
            <a:headEnd len="sm" w="sm" type="none"/>
            <a:tailEnd len="sm" w="sm" type="none"/>
          </a:ln>
        </p:spPr>
      </p:pic>
      <p:sp>
        <p:nvSpPr>
          <p:cNvPr id="601" name="Google Shape;601;p62"/>
          <p:cNvSpPr txBox="1"/>
          <p:nvPr>
            <p:ph idx="3" type="subTitle"/>
          </p:nvPr>
        </p:nvSpPr>
        <p:spPr>
          <a:xfrm>
            <a:off x="4470500" y="1159275"/>
            <a:ext cx="4096200" cy="12909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SzPts val="1350"/>
              <a:buFont typeface="Jost"/>
              <a:buChar char="-"/>
            </a:pPr>
            <a:r>
              <a:rPr b="0" lang="en" sz="1350">
                <a:latin typeface="Jost"/>
                <a:ea typeface="Jost"/>
                <a:cs typeface="Jost"/>
                <a:sym typeface="Jost"/>
              </a:rPr>
              <a:t>As shown, the seasonal ARIMA is more accurate in forecasting future energy consumption values, as compared to the normal ARIMA model, </a:t>
            </a:r>
            <a:r>
              <a:rPr lang="en" sz="1350">
                <a:latin typeface="Jost"/>
                <a:ea typeface="Jost"/>
                <a:cs typeface="Jost"/>
                <a:sym typeface="Jost"/>
              </a:rPr>
              <a:t>including seasonality patterns</a:t>
            </a:r>
            <a:r>
              <a:rPr b="0" lang="en" sz="1350">
                <a:latin typeface="Jost"/>
                <a:ea typeface="Jost"/>
                <a:cs typeface="Jost"/>
                <a:sym typeface="Jost"/>
              </a:rPr>
              <a:t>. </a:t>
            </a:r>
            <a:endParaRPr b="0" sz="1350">
              <a:latin typeface="Jost"/>
              <a:ea typeface="Jost"/>
              <a:cs typeface="Jost"/>
              <a:sym typeface="Jost"/>
            </a:endParaRPr>
          </a:p>
          <a:p>
            <a:pPr indent="0" lvl="0" marL="0" rtl="0" algn="l">
              <a:lnSpc>
                <a:spcPct val="115000"/>
              </a:lnSpc>
              <a:spcBef>
                <a:spcPts val="0"/>
              </a:spcBef>
              <a:spcAft>
                <a:spcPts val="0"/>
              </a:spcAft>
              <a:buNone/>
            </a:pPr>
            <a:r>
              <a:t/>
            </a:r>
            <a:endParaRPr b="0" sz="950">
              <a:latin typeface="Jost"/>
              <a:ea typeface="Jost"/>
              <a:cs typeface="Jost"/>
              <a:sym typeface="Jost"/>
            </a:endParaRPr>
          </a:p>
          <a:p>
            <a:pPr indent="0" lvl="0" marL="0" rtl="0" algn="l">
              <a:lnSpc>
                <a:spcPct val="115000"/>
              </a:lnSpc>
              <a:spcBef>
                <a:spcPts val="0"/>
              </a:spcBef>
              <a:spcAft>
                <a:spcPts val="0"/>
              </a:spcAft>
              <a:buNone/>
            </a:pPr>
            <a:r>
              <a:t/>
            </a:r>
            <a:endParaRPr sz="1050">
              <a:latin typeface="Jost"/>
              <a:ea typeface="Jost"/>
              <a:cs typeface="Jost"/>
              <a:sym typeface="Jos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3"/>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3"/>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8" name="Google Shape;608;p63"/>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609" name="Google Shape;609;p63"/>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05</a:t>
            </a:r>
            <a:endParaRPr sz="6000"/>
          </a:p>
        </p:txBody>
      </p:sp>
      <p:sp>
        <p:nvSpPr>
          <p:cNvPr id="610" name="Google Shape;610;p63"/>
          <p:cNvSpPr txBox="1"/>
          <p:nvPr>
            <p:ph idx="4294967295" type="subTitle"/>
          </p:nvPr>
        </p:nvSpPr>
        <p:spPr>
          <a:xfrm>
            <a:off x="1556100" y="2439974"/>
            <a:ext cx="6031800" cy="674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Forecast Future</a:t>
            </a:r>
            <a:r>
              <a:rPr b="1" lang="en" sz="4000"/>
              <a:t> </a:t>
            </a:r>
            <a:endParaRPr b="1" sz="4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4"/>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Making predictions for the next 3 years</a:t>
            </a:r>
            <a:endParaRPr sz="2500"/>
          </a:p>
        </p:txBody>
      </p:sp>
      <p:pic>
        <p:nvPicPr>
          <p:cNvPr id="616" name="Google Shape;616;p64"/>
          <p:cNvPicPr preferRelativeResize="0"/>
          <p:nvPr/>
        </p:nvPicPr>
        <p:blipFill>
          <a:blip r:embed="rId3">
            <a:alphaModFix/>
          </a:blip>
          <a:stretch>
            <a:fillRect/>
          </a:stretch>
        </p:blipFill>
        <p:spPr>
          <a:xfrm>
            <a:off x="720000" y="1203325"/>
            <a:ext cx="3678377" cy="1265276"/>
          </a:xfrm>
          <a:prstGeom prst="rect">
            <a:avLst/>
          </a:prstGeom>
          <a:noFill/>
          <a:ln cap="flat" cmpd="sng" w="9525">
            <a:solidFill>
              <a:schemeClr val="lt1"/>
            </a:solidFill>
            <a:prstDash val="solid"/>
            <a:round/>
            <a:headEnd len="sm" w="sm" type="none"/>
            <a:tailEnd len="sm" w="sm" type="none"/>
          </a:ln>
        </p:spPr>
      </p:pic>
      <p:pic>
        <p:nvPicPr>
          <p:cNvPr id="617" name="Google Shape;617;p64"/>
          <p:cNvPicPr preferRelativeResize="0"/>
          <p:nvPr/>
        </p:nvPicPr>
        <p:blipFill>
          <a:blip r:embed="rId4">
            <a:alphaModFix/>
          </a:blip>
          <a:stretch>
            <a:fillRect/>
          </a:stretch>
        </p:blipFill>
        <p:spPr>
          <a:xfrm>
            <a:off x="4745625" y="1203326"/>
            <a:ext cx="3678374" cy="1265274"/>
          </a:xfrm>
          <a:prstGeom prst="rect">
            <a:avLst/>
          </a:prstGeom>
          <a:noFill/>
          <a:ln cap="flat" cmpd="sng" w="9525">
            <a:solidFill>
              <a:schemeClr val="lt1"/>
            </a:solidFill>
            <a:prstDash val="solid"/>
            <a:round/>
            <a:headEnd len="sm" w="sm" type="none"/>
            <a:tailEnd len="sm" w="sm" type="none"/>
          </a:ln>
        </p:spPr>
      </p:pic>
      <p:pic>
        <p:nvPicPr>
          <p:cNvPr id="618" name="Google Shape;618;p64"/>
          <p:cNvPicPr preferRelativeResize="0"/>
          <p:nvPr/>
        </p:nvPicPr>
        <p:blipFill>
          <a:blip r:embed="rId5">
            <a:alphaModFix/>
          </a:blip>
          <a:stretch>
            <a:fillRect/>
          </a:stretch>
        </p:blipFill>
        <p:spPr>
          <a:xfrm>
            <a:off x="2663950" y="3036525"/>
            <a:ext cx="3816125" cy="12652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5"/>
          <p:cNvSpPr/>
          <p:nvPr/>
        </p:nvSpPr>
        <p:spPr>
          <a:xfrm rot="-9313270">
            <a:off x="7843189" y="4008014"/>
            <a:ext cx="649938" cy="634098"/>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5"/>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Final Insights</a:t>
            </a:r>
            <a:endParaRPr sz="2500"/>
          </a:p>
        </p:txBody>
      </p:sp>
      <p:sp>
        <p:nvSpPr>
          <p:cNvPr id="625" name="Google Shape;625;p65"/>
          <p:cNvSpPr txBox="1"/>
          <p:nvPr/>
        </p:nvSpPr>
        <p:spPr>
          <a:xfrm>
            <a:off x="1226850" y="1218750"/>
            <a:ext cx="6690300" cy="2706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I used ES and SES models to capture underlying trends and seasonality in the dataset. </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I also used ARIMA and SARIMAX (includes seasonality), which consider both the historical values and their relationships to forecast future consumption.</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The ARIMA model enabled me to capture the non-seasonal patterns present in the data, while the SARIMA model further incorporated the seasonality component, leading to more accurate predictions. </a:t>
            </a:r>
            <a:endParaRPr sz="1200">
              <a:latin typeface="Jost"/>
              <a:ea typeface="Jost"/>
              <a:cs typeface="Jost"/>
              <a:sym typeface="Jost"/>
            </a:endParaRPr>
          </a:p>
          <a:p>
            <a:pPr indent="0" lvl="0" marL="457200" rtl="0" algn="l">
              <a:lnSpc>
                <a:spcPct val="115000"/>
              </a:lnSpc>
              <a:spcBef>
                <a:spcPts val="0"/>
              </a:spcBef>
              <a:spcAft>
                <a:spcPts val="0"/>
              </a:spcAft>
              <a:buNone/>
            </a:pPr>
            <a:r>
              <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In conclusion, I learnt that different models have different limitations and strengths.</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In this analysis, seasonal ES and seasonal ARIMA provided better results.</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Seasonal ARIMA seems to be the best at forecasting future values, predicting fluctuations in water and electricity consumption values, while an increase in gas consumption values over time. </a:t>
            </a:r>
            <a:endParaRPr sz="1200">
              <a:latin typeface="Jost"/>
              <a:ea typeface="Jost"/>
              <a:cs typeface="Jost"/>
              <a:sym typeface="Jos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6"/>
          <p:cNvSpPr/>
          <p:nvPr/>
        </p:nvSpPr>
        <p:spPr>
          <a:xfrm rot="-6146075">
            <a:off x="2086848" y="-464559"/>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6"/>
          <p:cNvSpPr txBox="1"/>
          <p:nvPr>
            <p:ph type="title"/>
          </p:nvPr>
        </p:nvSpPr>
        <p:spPr>
          <a:xfrm>
            <a:off x="3224575" y="2132225"/>
            <a:ext cx="5566200" cy="241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4200"/>
              <a:t>Unsupervised Learning (Part B)</a:t>
            </a:r>
            <a:r>
              <a:rPr lang="en"/>
              <a:t> </a:t>
            </a:r>
            <a:endParaRPr/>
          </a:p>
          <a:p>
            <a:pPr indent="0" lvl="0" marL="0" rtl="0" algn="l">
              <a:lnSpc>
                <a:spcPct val="100000"/>
              </a:lnSpc>
              <a:spcBef>
                <a:spcPts val="0"/>
              </a:spcBef>
              <a:spcAft>
                <a:spcPts val="0"/>
              </a:spcAft>
              <a:buSzPts val="3600"/>
              <a:buNone/>
            </a:pPr>
            <a:r>
              <a:rPr b="0" lang="en" sz="1400"/>
              <a:t>Using the </a:t>
            </a:r>
            <a:r>
              <a:rPr lang="en" sz="1400"/>
              <a:t>Customer</a:t>
            </a:r>
            <a:r>
              <a:rPr b="0" lang="en" sz="1400"/>
              <a:t> dataset, perform </a:t>
            </a:r>
            <a:r>
              <a:rPr lang="en" sz="1400"/>
              <a:t>customer segmentation</a:t>
            </a:r>
            <a:r>
              <a:rPr b="0" lang="en" sz="1400"/>
              <a:t> and identify which group of customers </a:t>
            </a:r>
            <a:endParaRPr b="0" sz="1400"/>
          </a:p>
          <a:p>
            <a:pPr indent="0" lvl="0" marL="0" rtl="0" algn="l">
              <a:lnSpc>
                <a:spcPct val="100000"/>
              </a:lnSpc>
              <a:spcBef>
                <a:spcPts val="0"/>
              </a:spcBef>
              <a:spcAft>
                <a:spcPts val="0"/>
              </a:spcAft>
              <a:buSzPts val="3600"/>
              <a:buNone/>
            </a:pPr>
            <a:r>
              <a:rPr b="0" lang="en" sz="1400"/>
              <a:t>is the most valuable to the mall. </a:t>
            </a:r>
            <a:endParaRPr b="0" sz="1400"/>
          </a:p>
        </p:txBody>
      </p:sp>
      <p:sp>
        <p:nvSpPr>
          <p:cNvPr id="632" name="Google Shape;632;p66"/>
          <p:cNvSpPr txBox="1"/>
          <p:nvPr>
            <p:ph idx="2" type="title"/>
          </p:nvPr>
        </p:nvSpPr>
        <p:spPr>
          <a:xfrm>
            <a:off x="3224575" y="1188000"/>
            <a:ext cx="1827900" cy="10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cxnSp>
        <p:nvCxnSpPr>
          <p:cNvPr id="633" name="Google Shape;633;p66"/>
          <p:cNvCxnSpPr/>
          <p:nvPr/>
        </p:nvCxnSpPr>
        <p:spPr>
          <a:xfrm>
            <a:off x="3224575" y="4360250"/>
            <a:ext cx="5307300" cy="3300"/>
          </a:xfrm>
          <a:prstGeom prst="straightConnector1">
            <a:avLst/>
          </a:prstGeom>
          <a:noFill/>
          <a:ln cap="flat" cmpd="sng" w="9525">
            <a:solidFill>
              <a:schemeClr val="dk2"/>
            </a:solidFill>
            <a:prstDash val="solid"/>
            <a:round/>
            <a:headEnd len="sm" w="sm" type="none"/>
            <a:tailEnd len="sm" w="sm" type="none"/>
          </a:ln>
        </p:spPr>
      </p:cxnSp>
      <p:sp>
        <p:nvSpPr>
          <p:cNvPr id="634" name="Google Shape;634;p66"/>
          <p:cNvSpPr/>
          <p:nvPr/>
        </p:nvSpPr>
        <p:spPr>
          <a:xfrm>
            <a:off x="7063225" y="-64860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419100" lvl="0" marL="457200" rtl="0" algn="ctr">
              <a:lnSpc>
                <a:spcPct val="100000"/>
              </a:lnSpc>
              <a:spcBef>
                <a:spcPts val="0"/>
              </a:spcBef>
              <a:spcAft>
                <a:spcPts val="0"/>
              </a:spcAft>
              <a:buSzPts val="3000"/>
              <a:buAutoNum type="arabicPeriod"/>
            </a:pPr>
            <a:r>
              <a:rPr lang="en"/>
              <a:t>TABLE OF CONTENTS</a:t>
            </a:r>
            <a:endParaRPr/>
          </a:p>
        </p:txBody>
      </p:sp>
      <p:sp>
        <p:nvSpPr>
          <p:cNvPr id="640" name="Google Shape;640;p67"/>
          <p:cNvSpPr txBox="1"/>
          <p:nvPr>
            <p:ph idx="4" type="title"/>
          </p:nvPr>
        </p:nvSpPr>
        <p:spPr>
          <a:xfrm>
            <a:off x="1301288" y="1322525"/>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641" name="Google Shape;641;p67"/>
          <p:cNvSpPr txBox="1"/>
          <p:nvPr>
            <p:ph idx="5" type="title"/>
          </p:nvPr>
        </p:nvSpPr>
        <p:spPr>
          <a:xfrm>
            <a:off x="6651650" y="1322517"/>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642" name="Google Shape;642;p67"/>
          <p:cNvSpPr txBox="1"/>
          <p:nvPr>
            <p:ph idx="6" type="title"/>
          </p:nvPr>
        </p:nvSpPr>
        <p:spPr>
          <a:xfrm>
            <a:off x="3964550" y="1322520"/>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643" name="Google Shape;643;p67"/>
          <p:cNvSpPr txBox="1"/>
          <p:nvPr>
            <p:ph idx="8" type="subTitle"/>
          </p:nvPr>
        </p:nvSpPr>
        <p:spPr>
          <a:xfrm>
            <a:off x="462038" y="1889963"/>
            <a:ext cx="24861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EDA</a:t>
            </a:r>
            <a:endParaRPr sz="1700"/>
          </a:p>
        </p:txBody>
      </p:sp>
      <p:sp>
        <p:nvSpPr>
          <p:cNvPr id="644" name="Google Shape;644;p67"/>
          <p:cNvSpPr txBox="1"/>
          <p:nvPr>
            <p:ph idx="9" type="subTitle"/>
          </p:nvPr>
        </p:nvSpPr>
        <p:spPr>
          <a:xfrm>
            <a:off x="3077813" y="1791600"/>
            <a:ext cx="24861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DATA PRE-PROCESSING</a:t>
            </a:r>
            <a:endParaRPr sz="1700"/>
          </a:p>
        </p:txBody>
      </p:sp>
      <p:sp>
        <p:nvSpPr>
          <p:cNvPr id="645" name="Google Shape;645;p67"/>
          <p:cNvSpPr txBox="1"/>
          <p:nvPr>
            <p:ph idx="14" type="subTitle"/>
          </p:nvPr>
        </p:nvSpPr>
        <p:spPr>
          <a:xfrm>
            <a:off x="5859200" y="1791600"/>
            <a:ext cx="24861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FEATURE ENGINEERING</a:t>
            </a:r>
            <a:endParaRPr sz="1700"/>
          </a:p>
        </p:txBody>
      </p:sp>
      <p:sp>
        <p:nvSpPr>
          <p:cNvPr id="646" name="Google Shape;646;p67"/>
          <p:cNvSpPr/>
          <p:nvPr/>
        </p:nvSpPr>
        <p:spPr>
          <a:xfrm rot="-9313051">
            <a:off x="-906651" y="-793898"/>
            <a:ext cx="2290216" cy="223464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7"/>
          <p:cNvSpPr txBox="1"/>
          <p:nvPr>
            <p:ph idx="4" type="title"/>
          </p:nvPr>
        </p:nvSpPr>
        <p:spPr>
          <a:xfrm>
            <a:off x="1301288" y="3060225"/>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648" name="Google Shape;648;p67"/>
          <p:cNvSpPr txBox="1"/>
          <p:nvPr>
            <p:ph idx="5" type="title"/>
          </p:nvPr>
        </p:nvSpPr>
        <p:spPr>
          <a:xfrm>
            <a:off x="6651650" y="3060217"/>
            <a:ext cx="8076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06</a:t>
            </a:r>
            <a:endParaRPr/>
          </a:p>
        </p:txBody>
      </p:sp>
      <p:sp>
        <p:nvSpPr>
          <p:cNvPr id="649" name="Google Shape;649;p67"/>
          <p:cNvSpPr txBox="1"/>
          <p:nvPr>
            <p:ph idx="6" type="title"/>
          </p:nvPr>
        </p:nvSpPr>
        <p:spPr>
          <a:xfrm>
            <a:off x="3964550" y="3060220"/>
            <a:ext cx="734700" cy="447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650" name="Google Shape;650;p67"/>
          <p:cNvSpPr txBox="1"/>
          <p:nvPr>
            <p:ph idx="8" type="subTitle"/>
          </p:nvPr>
        </p:nvSpPr>
        <p:spPr>
          <a:xfrm>
            <a:off x="462038" y="3529300"/>
            <a:ext cx="2486100" cy="67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400"/>
              <a:buNone/>
            </a:pPr>
            <a:r>
              <a:rPr lang="en" sz="1700"/>
              <a:t>DIMENSION REDUCTION (PCA)</a:t>
            </a:r>
            <a:endParaRPr sz="1700"/>
          </a:p>
        </p:txBody>
      </p:sp>
      <p:sp>
        <p:nvSpPr>
          <p:cNvPr id="651" name="Google Shape;651;p67"/>
          <p:cNvSpPr txBox="1"/>
          <p:nvPr>
            <p:ph idx="9" type="subTitle"/>
          </p:nvPr>
        </p:nvSpPr>
        <p:spPr>
          <a:xfrm>
            <a:off x="3077813" y="3529300"/>
            <a:ext cx="2486100" cy="67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DATA VISUALIZATION</a:t>
            </a:r>
            <a:endParaRPr sz="1700"/>
          </a:p>
        </p:txBody>
      </p:sp>
      <p:sp>
        <p:nvSpPr>
          <p:cNvPr id="652" name="Google Shape;652;p67"/>
          <p:cNvSpPr txBox="1"/>
          <p:nvPr>
            <p:ph idx="14" type="subTitle"/>
          </p:nvPr>
        </p:nvSpPr>
        <p:spPr>
          <a:xfrm>
            <a:off x="5859213" y="3529300"/>
            <a:ext cx="2486100" cy="950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1700"/>
              <a:t>CLUSTERING ALGORITHMS </a:t>
            </a:r>
            <a:endParaRPr sz="1700"/>
          </a:p>
          <a:p>
            <a:pPr indent="0" lvl="0" marL="0" rtl="0" algn="ctr">
              <a:lnSpc>
                <a:spcPct val="100000"/>
              </a:lnSpc>
              <a:spcBef>
                <a:spcPts val="0"/>
              </a:spcBef>
              <a:spcAft>
                <a:spcPts val="0"/>
              </a:spcAft>
              <a:buSzPts val="2400"/>
              <a:buNone/>
            </a:pPr>
            <a:r>
              <a:rPr lang="en" sz="1700"/>
              <a:t>&amp; EVALUATION</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8"/>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8"/>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9" name="Google Shape;659;p68"/>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660" name="Google Shape;660;p68"/>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01</a:t>
            </a:r>
            <a:endParaRPr sz="6000"/>
          </a:p>
        </p:txBody>
      </p:sp>
      <p:sp>
        <p:nvSpPr>
          <p:cNvPr id="661" name="Google Shape;661;p68"/>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Exploratory Data Analysis (EDA)</a:t>
            </a:r>
            <a:endParaRPr b="1" sz="4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9"/>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Exploratory Data Analysis (EDA)</a:t>
            </a:r>
            <a:endParaRPr sz="2500"/>
          </a:p>
        </p:txBody>
      </p:sp>
      <p:sp>
        <p:nvSpPr>
          <p:cNvPr id="667" name="Google Shape;667;p69"/>
          <p:cNvSpPr txBox="1"/>
          <p:nvPr>
            <p:ph idx="1" type="subTitle"/>
          </p:nvPr>
        </p:nvSpPr>
        <p:spPr>
          <a:xfrm>
            <a:off x="4117800" y="1241088"/>
            <a:ext cx="4306200" cy="2991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Jost"/>
              <a:buChar char="●"/>
            </a:pPr>
            <a:r>
              <a:rPr lang="en" sz="1100">
                <a:solidFill>
                  <a:srgbClr val="2A362D"/>
                </a:solidFill>
              </a:rPr>
              <a:t>All variables are numerical except for Gender.</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112 females, 88 males.</a:t>
            </a:r>
            <a:endParaRPr sz="1100"/>
          </a:p>
          <a:p>
            <a:pPr indent="-298450" lvl="0" marL="457200" rtl="0" algn="l">
              <a:lnSpc>
                <a:spcPct val="115000"/>
              </a:lnSpc>
              <a:spcBef>
                <a:spcPts val="0"/>
              </a:spcBef>
              <a:spcAft>
                <a:spcPts val="0"/>
              </a:spcAft>
              <a:buClr>
                <a:srgbClr val="2A362D"/>
              </a:buClr>
              <a:buSzPts val="1100"/>
              <a:buFont typeface="Jost"/>
              <a:buChar char="●"/>
            </a:pPr>
            <a:r>
              <a:rPr lang="en" sz="1100">
                <a:solidFill>
                  <a:srgbClr val="2A362D"/>
                </a:solidFill>
              </a:rPr>
              <a:t>200 rows and 5 columns.</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Jost"/>
              <a:buChar char="●"/>
            </a:pPr>
            <a:r>
              <a:rPr lang="en" sz="1100">
                <a:solidFill>
                  <a:srgbClr val="2A362D"/>
                </a:solidFill>
              </a:rPr>
              <a:t>No null, missing, or duplicated values.</a:t>
            </a:r>
            <a:endParaRPr sz="1100">
              <a:solidFill>
                <a:srgbClr val="2A362D"/>
              </a:solidFill>
            </a:endParaRPr>
          </a:p>
          <a:p>
            <a:pPr indent="0" lvl="0" marL="457200" rtl="0" algn="l">
              <a:lnSpc>
                <a:spcPct val="115000"/>
              </a:lnSpc>
              <a:spcBef>
                <a:spcPts val="0"/>
              </a:spcBef>
              <a:spcAft>
                <a:spcPts val="0"/>
              </a:spcAft>
              <a:buNone/>
            </a:pPr>
            <a:r>
              <a:t/>
            </a:r>
            <a:endParaRPr b="1" sz="1100">
              <a:solidFill>
                <a:srgbClr val="2A362D"/>
              </a:solidFill>
            </a:endParaRPr>
          </a:p>
          <a:p>
            <a:pPr indent="-298450" lvl="0" marL="457200" rtl="0" algn="l">
              <a:lnSpc>
                <a:spcPct val="115000"/>
              </a:lnSpc>
              <a:spcBef>
                <a:spcPts val="0"/>
              </a:spcBef>
              <a:spcAft>
                <a:spcPts val="0"/>
              </a:spcAft>
              <a:buClr>
                <a:srgbClr val="2A362D"/>
              </a:buClr>
              <a:buSzPts val="1100"/>
              <a:buFont typeface="Jost"/>
              <a:buChar char="●"/>
            </a:pPr>
            <a:r>
              <a:rPr lang="en" sz="1100">
                <a:solidFill>
                  <a:srgbClr val="2A362D"/>
                </a:solidFill>
              </a:rPr>
              <a:t>Presence of outlier in Income (k$) column (anomaly).</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Overall, data seems to follow a consistent distribution. </a:t>
            </a:r>
            <a:endParaRPr sz="1100">
              <a:solidFill>
                <a:srgbClr val="2A362D"/>
              </a:solidFill>
            </a:endParaRPr>
          </a:p>
          <a:p>
            <a:pPr indent="0" lvl="0" marL="457200" rtl="0" algn="l">
              <a:lnSpc>
                <a:spcPct val="115000"/>
              </a:lnSpc>
              <a:spcBef>
                <a:spcPts val="0"/>
              </a:spcBef>
              <a:spcAft>
                <a:spcPts val="0"/>
              </a:spcAft>
              <a:buNone/>
            </a:pPr>
            <a:r>
              <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There are 200 distinct customers in the Customer dataset.</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 average age of the customers is </a:t>
            </a:r>
            <a:r>
              <a:rPr lang="en" sz="1100" u="sng">
                <a:solidFill>
                  <a:srgbClr val="2A362D"/>
                </a:solidFill>
              </a:rPr>
              <a:t>39 years old</a:t>
            </a:r>
            <a:r>
              <a:rPr lang="en" sz="1100">
                <a:solidFill>
                  <a:srgbClr val="2A362D"/>
                </a:solidFill>
              </a:rPr>
              <a:t>, with the youngest being 18 and oldest being 70.</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 </a:t>
            </a:r>
            <a:r>
              <a:rPr lang="en" sz="1100" u="sng">
                <a:solidFill>
                  <a:srgbClr val="2A362D"/>
                </a:solidFill>
              </a:rPr>
              <a:t>income gap is decent</a:t>
            </a:r>
            <a:r>
              <a:rPr lang="en" sz="1100">
                <a:solidFill>
                  <a:srgbClr val="2A362D"/>
                </a:solidFill>
              </a:rPr>
              <a:t>, where the standard deviation is 61k dollars. </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 average amount customers spend is around </a:t>
            </a:r>
            <a:r>
              <a:rPr lang="en" sz="1100" u="sng">
                <a:solidFill>
                  <a:srgbClr val="2A362D"/>
                </a:solidFill>
              </a:rPr>
              <a:t>50k dollars. </a:t>
            </a:r>
            <a:endParaRPr sz="1100" u="sng">
              <a:solidFill>
                <a:srgbClr val="2A362D"/>
              </a:solidFill>
            </a:endParaRPr>
          </a:p>
          <a:p>
            <a:pPr indent="0" lvl="0" marL="0" rtl="0" algn="l">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SzPts val="1300"/>
              <a:buNone/>
            </a:pPr>
            <a:r>
              <a:t/>
            </a:r>
            <a:endParaRPr sz="1200"/>
          </a:p>
        </p:txBody>
      </p:sp>
      <p:pic>
        <p:nvPicPr>
          <p:cNvPr id="668" name="Google Shape;668;p69"/>
          <p:cNvPicPr preferRelativeResize="0"/>
          <p:nvPr/>
        </p:nvPicPr>
        <p:blipFill>
          <a:blip r:embed="rId3">
            <a:alphaModFix/>
          </a:blip>
          <a:stretch>
            <a:fillRect/>
          </a:stretch>
        </p:blipFill>
        <p:spPr>
          <a:xfrm>
            <a:off x="1056652" y="1067800"/>
            <a:ext cx="2665350" cy="1079125"/>
          </a:xfrm>
          <a:prstGeom prst="rect">
            <a:avLst/>
          </a:prstGeom>
          <a:noFill/>
          <a:ln cap="flat" cmpd="sng" w="9525">
            <a:solidFill>
              <a:schemeClr val="lt1"/>
            </a:solidFill>
            <a:prstDash val="solid"/>
            <a:round/>
            <a:headEnd len="sm" w="sm" type="none"/>
            <a:tailEnd len="sm" w="sm" type="none"/>
          </a:ln>
        </p:spPr>
      </p:pic>
      <p:pic>
        <p:nvPicPr>
          <p:cNvPr id="669" name="Google Shape;669;p69"/>
          <p:cNvPicPr preferRelativeResize="0"/>
          <p:nvPr/>
        </p:nvPicPr>
        <p:blipFill>
          <a:blip r:embed="rId4">
            <a:alphaModFix/>
          </a:blip>
          <a:stretch>
            <a:fillRect/>
          </a:stretch>
        </p:blipFill>
        <p:spPr>
          <a:xfrm>
            <a:off x="1056650" y="2299888"/>
            <a:ext cx="2665350" cy="1079125"/>
          </a:xfrm>
          <a:prstGeom prst="rect">
            <a:avLst/>
          </a:prstGeom>
          <a:noFill/>
          <a:ln cap="flat" cmpd="sng" w="9525">
            <a:solidFill>
              <a:schemeClr val="lt1"/>
            </a:solidFill>
            <a:prstDash val="solid"/>
            <a:round/>
            <a:headEnd len="sm" w="sm" type="none"/>
            <a:tailEnd len="sm" w="sm" type="none"/>
          </a:ln>
        </p:spPr>
      </p:pic>
      <p:pic>
        <p:nvPicPr>
          <p:cNvPr id="670" name="Google Shape;670;p69"/>
          <p:cNvPicPr preferRelativeResize="0"/>
          <p:nvPr/>
        </p:nvPicPr>
        <p:blipFill>
          <a:blip r:embed="rId5">
            <a:alphaModFix/>
          </a:blip>
          <a:stretch>
            <a:fillRect/>
          </a:stretch>
        </p:blipFill>
        <p:spPr>
          <a:xfrm>
            <a:off x="1173538" y="3531975"/>
            <a:ext cx="2431574" cy="10791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0"/>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0"/>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7" name="Google Shape;677;p70"/>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678" name="Google Shape;678;p70"/>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02</a:t>
            </a:r>
            <a:endParaRPr sz="6000"/>
          </a:p>
        </p:txBody>
      </p:sp>
      <p:sp>
        <p:nvSpPr>
          <p:cNvPr id="679" name="Google Shape;679;p70"/>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Data Pre-Processing</a:t>
            </a:r>
            <a:endParaRPr b="1" sz="4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1"/>
          <p:cNvSpPr/>
          <p:nvPr/>
        </p:nvSpPr>
        <p:spPr>
          <a:xfrm rot="-6146075">
            <a:off x="-1358102" y="-1502309"/>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71"/>
          <p:cNvSpPr/>
          <p:nvPr/>
        </p:nvSpPr>
        <p:spPr>
          <a:xfrm rot="-6145876">
            <a:off x="7360470" y="4217382"/>
            <a:ext cx="2140586" cy="2140586"/>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71"/>
          <p:cNvSpPr/>
          <p:nvPr/>
        </p:nvSpPr>
        <p:spPr>
          <a:xfrm>
            <a:off x="-1087400" y="407717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71"/>
          <p:cNvSpPr/>
          <p:nvPr/>
        </p:nvSpPr>
        <p:spPr>
          <a:xfrm>
            <a:off x="7737388" y="-8525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71"/>
          <p:cNvSpPr/>
          <p:nvPr/>
        </p:nvSpPr>
        <p:spPr>
          <a:xfrm rot="-9313205">
            <a:off x="-1228996" y="-1550274"/>
            <a:ext cx="2769283" cy="270189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71"/>
          <p:cNvSpPr/>
          <p:nvPr/>
        </p:nvSpPr>
        <p:spPr>
          <a:xfrm rot="-9312990">
            <a:off x="7803965" y="4552906"/>
            <a:ext cx="1868601" cy="1823238"/>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71"/>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Data Pre-Processing  </a:t>
            </a:r>
            <a:endParaRPr sz="2500"/>
          </a:p>
        </p:txBody>
      </p:sp>
      <p:sp>
        <p:nvSpPr>
          <p:cNvPr id="691" name="Google Shape;691;p71"/>
          <p:cNvSpPr txBox="1"/>
          <p:nvPr>
            <p:ph idx="1" type="subTitle"/>
          </p:nvPr>
        </p:nvSpPr>
        <p:spPr>
          <a:xfrm>
            <a:off x="554750" y="1066900"/>
            <a:ext cx="4588800" cy="3393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Handling categorical variables </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Generally better to avoid label encoding as may </a:t>
            </a:r>
            <a:r>
              <a:rPr b="1" lang="en" sz="1100">
                <a:solidFill>
                  <a:srgbClr val="2A362D"/>
                </a:solidFill>
              </a:rPr>
              <a:t>unnecessarily introduce ordinal relationships </a:t>
            </a:r>
            <a:r>
              <a:rPr lang="en" sz="1100">
                <a:solidFill>
                  <a:srgbClr val="2A362D"/>
                </a:solidFill>
              </a:rPr>
              <a:t>that do not exist in the data.</a:t>
            </a:r>
            <a:endParaRPr sz="1100">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Clustering algorithms such as K-means, are sensitive to the scale and magnitude of the features. Converting will affect model's performance and lead to </a:t>
            </a:r>
            <a:r>
              <a:rPr b="1" lang="en" sz="1100">
                <a:solidFill>
                  <a:srgbClr val="2A362D"/>
                </a:solidFill>
              </a:rPr>
              <a:t>bias and inaccurate </a:t>
            </a:r>
            <a:r>
              <a:rPr lang="en" sz="1100">
                <a:solidFill>
                  <a:srgbClr val="2A362D"/>
                </a:solidFill>
              </a:rPr>
              <a:t>results. </a:t>
            </a:r>
            <a:endParaRPr sz="1100">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May also create a </a:t>
            </a:r>
            <a:r>
              <a:rPr b="1" lang="en" sz="1100">
                <a:solidFill>
                  <a:srgbClr val="2A362D"/>
                </a:solidFill>
              </a:rPr>
              <a:t>higher-dimensional feature space</a:t>
            </a:r>
            <a:r>
              <a:rPr lang="en" sz="1100">
                <a:solidFill>
                  <a:srgbClr val="2A362D"/>
                </a:solidFill>
              </a:rPr>
              <a:t>, possibly negatively impacting the performance of clustering algorithms sensitive to dimensionality.</a:t>
            </a:r>
            <a:endParaRPr sz="1100">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Furthermore, upon feature selection, we will find out if Gender is truly relevant for customer segmentation. So for now, </a:t>
            </a:r>
            <a:r>
              <a:rPr b="1" lang="en" sz="1100">
                <a:solidFill>
                  <a:srgbClr val="2A362D"/>
                </a:solidFill>
              </a:rPr>
              <a:t>we will not change anything</a:t>
            </a:r>
            <a:r>
              <a:rPr lang="en" sz="1100">
                <a:solidFill>
                  <a:srgbClr val="2A362D"/>
                </a:solidFill>
              </a:rPr>
              <a:t>. </a:t>
            </a:r>
            <a:endParaRPr sz="1100">
              <a:solidFill>
                <a:srgbClr val="2A362D"/>
              </a:solidFill>
            </a:endParaRPr>
          </a:p>
          <a:p>
            <a:pPr indent="0" lvl="0" marL="0" rtl="0" algn="l">
              <a:lnSpc>
                <a:spcPct val="115000"/>
              </a:lnSpc>
              <a:spcBef>
                <a:spcPts val="0"/>
              </a:spcBef>
              <a:spcAft>
                <a:spcPts val="0"/>
              </a:spcAft>
              <a:buNone/>
            </a:pPr>
            <a:r>
              <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Renamed columns for better understanding</a:t>
            </a:r>
            <a:endParaRPr sz="1100" u="sng">
              <a:solidFill>
                <a:srgbClr val="2A362D"/>
              </a:solidFill>
            </a:endParaRPr>
          </a:p>
          <a:p>
            <a:pPr indent="0" lvl="0" marL="0" rtl="0" algn="r">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SzPts val="1300"/>
              <a:buNone/>
            </a:pPr>
            <a:r>
              <a:t/>
            </a:r>
            <a:endParaRPr sz="1200"/>
          </a:p>
        </p:txBody>
      </p:sp>
      <p:pic>
        <p:nvPicPr>
          <p:cNvPr id="692" name="Google Shape;692;p71"/>
          <p:cNvPicPr preferRelativeResize="0"/>
          <p:nvPr/>
        </p:nvPicPr>
        <p:blipFill>
          <a:blip r:embed="rId3">
            <a:alphaModFix/>
          </a:blip>
          <a:stretch>
            <a:fillRect/>
          </a:stretch>
        </p:blipFill>
        <p:spPr>
          <a:xfrm>
            <a:off x="5377300" y="1707375"/>
            <a:ext cx="3118674" cy="16131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p:nvPr/>
        </p:nvSpPr>
        <p:spPr>
          <a:xfrm rot="-6146075">
            <a:off x="-1409877" y="-1742334"/>
            <a:ext cx="3027518" cy="3027518"/>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6"/>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5" name="Google Shape;295;p36"/>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296" name="Google Shape;296;p36"/>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01</a:t>
            </a:r>
            <a:endParaRPr sz="6000"/>
          </a:p>
        </p:txBody>
      </p:sp>
      <p:sp>
        <p:nvSpPr>
          <p:cNvPr id="297" name="Google Shape;297;p36"/>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Exploratory Data Analysis (EDA)</a:t>
            </a:r>
            <a:endParaRPr b="1" sz="4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2"/>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72"/>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9" name="Google Shape;699;p72"/>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700" name="Google Shape;700;p72"/>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03</a:t>
            </a:r>
            <a:endParaRPr sz="6000"/>
          </a:p>
        </p:txBody>
      </p:sp>
      <p:sp>
        <p:nvSpPr>
          <p:cNvPr id="701" name="Google Shape;701;p72"/>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Feature Engineering</a:t>
            </a:r>
            <a:endParaRPr b="1" sz="4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3"/>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Creating New Features</a:t>
            </a:r>
            <a:endParaRPr sz="2500"/>
          </a:p>
        </p:txBody>
      </p:sp>
      <p:sp>
        <p:nvSpPr>
          <p:cNvPr id="707" name="Google Shape;707;p73"/>
          <p:cNvSpPr txBox="1"/>
          <p:nvPr>
            <p:ph idx="1" type="subTitle"/>
          </p:nvPr>
        </p:nvSpPr>
        <p:spPr>
          <a:xfrm>
            <a:off x="610875" y="1115813"/>
            <a:ext cx="4311000" cy="1345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New feature 1: Spending Ratio</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By calculating the ratio of spendings to income for each customer, it can help </a:t>
            </a:r>
            <a:r>
              <a:rPr b="1" lang="en" sz="1100">
                <a:solidFill>
                  <a:srgbClr val="2A362D"/>
                </a:solidFill>
              </a:rPr>
              <a:t>identify customers who allocate a higher proportion of </a:t>
            </a:r>
            <a:r>
              <a:rPr b="1" lang="en" sz="1100">
                <a:solidFill>
                  <a:srgbClr val="2A362D"/>
                </a:solidFill>
              </a:rPr>
              <a:t>their income towards shopping</a:t>
            </a:r>
            <a:r>
              <a:rPr lang="en" sz="1100">
                <a:solidFill>
                  <a:srgbClr val="2A362D"/>
                </a:solidFill>
              </a:rPr>
              <a:t>, indicating higher value to the mall. </a:t>
            </a:r>
            <a:endParaRPr sz="1100">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Spending_Ratio = Spendings ($k) / Income ($k)</a:t>
            </a:r>
            <a:endParaRPr sz="1100">
              <a:solidFill>
                <a:srgbClr val="2A362D"/>
              </a:solidFill>
            </a:endParaRPr>
          </a:p>
          <a:p>
            <a:pPr indent="0" lvl="0" marL="0" rtl="0" algn="l">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SzPts val="1300"/>
              <a:buNone/>
            </a:pPr>
            <a:r>
              <a:t/>
            </a:r>
            <a:endParaRPr sz="1200"/>
          </a:p>
        </p:txBody>
      </p:sp>
      <p:pic>
        <p:nvPicPr>
          <p:cNvPr id="708" name="Google Shape;708;p73"/>
          <p:cNvPicPr preferRelativeResize="0"/>
          <p:nvPr/>
        </p:nvPicPr>
        <p:blipFill>
          <a:blip r:embed="rId3">
            <a:alphaModFix/>
          </a:blip>
          <a:stretch>
            <a:fillRect/>
          </a:stretch>
        </p:blipFill>
        <p:spPr>
          <a:xfrm>
            <a:off x="844738" y="2924425"/>
            <a:ext cx="3843275" cy="1162325"/>
          </a:xfrm>
          <a:prstGeom prst="rect">
            <a:avLst/>
          </a:prstGeom>
          <a:noFill/>
          <a:ln cap="flat" cmpd="sng" w="9525">
            <a:solidFill>
              <a:schemeClr val="lt1"/>
            </a:solidFill>
            <a:prstDash val="solid"/>
            <a:round/>
            <a:headEnd len="sm" w="sm" type="none"/>
            <a:tailEnd len="sm" w="sm" type="none"/>
          </a:ln>
        </p:spPr>
      </p:pic>
      <p:sp>
        <p:nvSpPr>
          <p:cNvPr id="709" name="Google Shape;709;p73"/>
          <p:cNvSpPr txBox="1"/>
          <p:nvPr/>
        </p:nvSpPr>
        <p:spPr>
          <a:xfrm>
            <a:off x="4865775" y="1115825"/>
            <a:ext cx="3502200" cy="3469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latin typeface="Jost"/>
                <a:ea typeface="Jost"/>
                <a:cs typeface="Jost"/>
                <a:sym typeface="Jost"/>
              </a:rPr>
              <a:t>New feature 2: Spending Score</a:t>
            </a:r>
            <a:endParaRPr sz="1100" u="sng">
              <a:solidFill>
                <a:srgbClr val="2A362D"/>
              </a:solidFill>
              <a:latin typeface="Jost"/>
              <a:ea typeface="Jost"/>
              <a:cs typeface="Jost"/>
              <a:sym typeface="Jost"/>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latin typeface="Jost"/>
                <a:ea typeface="Jost"/>
                <a:cs typeface="Jost"/>
                <a:sym typeface="Jost"/>
              </a:rPr>
              <a:t>By calculating the </a:t>
            </a:r>
            <a:r>
              <a:rPr b="1" lang="en" sz="1100">
                <a:solidFill>
                  <a:srgbClr val="2A362D"/>
                </a:solidFill>
                <a:latin typeface="Jost"/>
                <a:ea typeface="Jost"/>
                <a:cs typeface="Jost"/>
                <a:sym typeface="Jost"/>
              </a:rPr>
              <a:t>Z-Score </a:t>
            </a:r>
            <a:r>
              <a:rPr lang="en" sz="1100">
                <a:solidFill>
                  <a:srgbClr val="2A362D"/>
                </a:solidFill>
                <a:latin typeface="Jost"/>
                <a:ea typeface="Jost"/>
                <a:cs typeface="Jost"/>
                <a:sym typeface="Jost"/>
              </a:rPr>
              <a:t>for each customer's spending, can help measure how a customer's spending compares to the average spending of all the customers, helping to </a:t>
            </a:r>
            <a:r>
              <a:rPr b="1" lang="en" sz="1100">
                <a:solidFill>
                  <a:srgbClr val="2A362D"/>
                </a:solidFill>
                <a:latin typeface="Jost"/>
                <a:ea typeface="Jost"/>
                <a:cs typeface="Jost"/>
                <a:sym typeface="Jost"/>
              </a:rPr>
              <a:t>identify high spenders and low spenders to the overall customer base</a:t>
            </a:r>
            <a:r>
              <a:rPr lang="en" sz="1100">
                <a:solidFill>
                  <a:srgbClr val="2A362D"/>
                </a:solidFill>
                <a:latin typeface="Jost"/>
                <a:ea typeface="Jost"/>
                <a:cs typeface="Jost"/>
                <a:sym typeface="Jost"/>
              </a:rPr>
              <a:t>. </a:t>
            </a:r>
            <a:endParaRPr sz="1100">
              <a:solidFill>
                <a:srgbClr val="2A362D"/>
              </a:solidFill>
              <a:latin typeface="Jost"/>
              <a:ea typeface="Jost"/>
              <a:cs typeface="Jost"/>
              <a:sym typeface="Jost"/>
            </a:endParaRPr>
          </a:p>
          <a:p>
            <a:pPr indent="0" lvl="0" marL="914400" rtl="0" algn="l">
              <a:lnSpc>
                <a:spcPct val="115000"/>
              </a:lnSpc>
              <a:spcBef>
                <a:spcPts val="0"/>
              </a:spcBef>
              <a:spcAft>
                <a:spcPts val="0"/>
              </a:spcAft>
              <a:buNone/>
            </a:pPr>
            <a:r>
              <a:t/>
            </a:r>
            <a:endParaRPr sz="1100">
              <a:solidFill>
                <a:srgbClr val="2A362D"/>
              </a:solidFill>
              <a:latin typeface="Jost"/>
              <a:ea typeface="Jost"/>
              <a:cs typeface="Jost"/>
              <a:sym typeface="Jost"/>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latin typeface="Jost"/>
                <a:ea typeface="Jost"/>
                <a:cs typeface="Jost"/>
                <a:sym typeface="Jost"/>
              </a:rPr>
              <a:t>The Z-Score represents how many standard deviations the customer's spending is from the mean spending. </a:t>
            </a:r>
            <a:endParaRPr sz="1100">
              <a:solidFill>
                <a:srgbClr val="2A362D"/>
              </a:solidFill>
              <a:latin typeface="Jost"/>
              <a:ea typeface="Jost"/>
              <a:cs typeface="Jost"/>
              <a:sym typeface="Jost"/>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latin typeface="Jost"/>
                <a:ea typeface="Jost"/>
                <a:cs typeface="Jost"/>
                <a:sym typeface="Jost"/>
              </a:rPr>
              <a:t>Positive z-scores indicate that the customer spends more than the average, while negative z-scores indicate lower spending compared to the average.</a:t>
            </a:r>
            <a:endParaRPr sz="1100">
              <a:solidFill>
                <a:srgbClr val="2A362D"/>
              </a:solidFill>
              <a:latin typeface="Jost"/>
              <a:ea typeface="Jost"/>
              <a:cs typeface="Jost"/>
              <a:sym typeface="Jost"/>
            </a:endParaRPr>
          </a:p>
          <a:p>
            <a:pPr indent="0" lvl="0" marL="0" rtl="0" algn="l">
              <a:lnSpc>
                <a:spcPct val="115000"/>
              </a:lnSpc>
              <a:spcBef>
                <a:spcPts val="0"/>
              </a:spcBef>
              <a:spcAft>
                <a:spcPts val="0"/>
              </a:spcAft>
              <a:buNone/>
            </a:pPr>
            <a:r>
              <a:t/>
            </a:r>
            <a:endParaRPr sz="1100">
              <a:solidFill>
                <a:srgbClr val="2A362D"/>
              </a:solidFill>
              <a:latin typeface="Jost"/>
              <a:ea typeface="Jost"/>
              <a:cs typeface="Jost"/>
              <a:sym typeface="Jos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4"/>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Feature Selection</a:t>
            </a:r>
            <a:endParaRPr sz="2500"/>
          </a:p>
        </p:txBody>
      </p:sp>
      <p:pic>
        <p:nvPicPr>
          <p:cNvPr id="715" name="Google Shape;715;p74"/>
          <p:cNvPicPr preferRelativeResize="0"/>
          <p:nvPr/>
        </p:nvPicPr>
        <p:blipFill>
          <a:blip r:embed="rId3">
            <a:alphaModFix/>
          </a:blip>
          <a:stretch>
            <a:fillRect/>
          </a:stretch>
        </p:blipFill>
        <p:spPr>
          <a:xfrm>
            <a:off x="545200" y="1039200"/>
            <a:ext cx="4055901" cy="1573325"/>
          </a:xfrm>
          <a:prstGeom prst="rect">
            <a:avLst/>
          </a:prstGeom>
          <a:noFill/>
          <a:ln cap="flat" cmpd="sng" w="9525">
            <a:solidFill>
              <a:schemeClr val="lt1"/>
            </a:solidFill>
            <a:prstDash val="solid"/>
            <a:round/>
            <a:headEnd len="sm" w="sm" type="none"/>
            <a:tailEnd len="sm" w="sm" type="none"/>
          </a:ln>
        </p:spPr>
      </p:pic>
      <p:pic>
        <p:nvPicPr>
          <p:cNvPr id="716" name="Google Shape;716;p74"/>
          <p:cNvPicPr preferRelativeResize="0"/>
          <p:nvPr/>
        </p:nvPicPr>
        <p:blipFill>
          <a:blip r:embed="rId4">
            <a:alphaModFix/>
          </a:blip>
          <a:stretch>
            <a:fillRect/>
          </a:stretch>
        </p:blipFill>
        <p:spPr>
          <a:xfrm>
            <a:off x="4884426" y="1039200"/>
            <a:ext cx="3733097" cy="2394548"/>
          </a:xfrm>
          <a:prstGeom prst="rect">
            <a:avLst/>
          </a:prstGeom>
          <a:noFill/>
          <a:ln cap="flat" cmpd="sng" w="9525">
            <a:solidFill>
              <a:schemeClr val="lt1"/>
            </a:solidFill>
            <a:prstDash val="solid"/>
            <a:round/>
            <a:headEnd len="sm" w="sm" type="none"/>
            <a:tailEnd len="sm" w="sm" type="none"/>
          </a:ln>
        </p:spPr>
      </p:pic>
      <p:sp>
        <p:nvSpPr>
          <p:cNvPr id="717" name="Google Shape;717;p74"/>
          <p:cNvSpPr txBox="1"/>
          <p:nvPr>
            <p:ph idx="1" type="subTitle"/>
          </p:nvPr>
        </p:nvSpPr>
        <p:spPr>
          <a:xfrm>
            <a:off x="545200" y="2764925"/>
            <a:ext cx="4215000" cy="1733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Removed non-informative columns: </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CustomerID is not relevant and cannot contribute useful insights for clustering. (can tell how many customers based on index as well)</a:t>
            </a:r>
            <a:endParaRPr sz="1100">
              <a:solidFill>
                <a:srgbClr val="2A362D"/>
              </a:solidFill>
            </a:endParaRPr>
          </a:p>
          <a:p>
            <a:pPr indent="0" lvl="0" marL="914400" rtl="0" algn="l">
              <a:lnSpc>
                <a:spcPct val="115000"/>
              </a:lnSpc>
              <a:spcBef>
                <a:spcPts val="0"/>
              </a:spcBef>
              <a:spcAft>
                <a:spcPts val="0"/>
              </a:spcAft>
              <a:buNone/>
            </a:pPr>
            <a:r>
              <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Removed Gender column: </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No clear relationship between Gender and other features. </a:t>
            </a:r>
            <a:endParaRPr sz="1100">
              <a:solidFill>
                <a:srgbClr val="2A362D"/>
              </a:solidFill>
            </a:endParaRPr>
          </a:p>
          <a:p>
            <a:pPr indent="0" lvl="0" marL="0" rtl="0" algn="l">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SzPts val="1300"/>
              <a:buNone/>
            </a:pPr>
            <a:r>
              <a:t/>
            </a:r>
            <a:endParaRPr sz="1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5"/>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Feature Scaling: Standardization</a:t>
            </a:r>
            <a:endParaRPr sz="2500"/>
          </a:p>
        </p:txBody>
      </p:sp>
      <p:pic>
        <p:nvPicPr>
          <p:cNvPr id="723" name="Google Shape;723;p75"/>
          <p:cNvPicPr preferRelativeResize="0"/>
          <p:nvPr/>
        </p:nvPicPr>
        <p:blipFill>
          <a:blip r:embed="rId3">
            <a:alphaModFix/>
          </a:blip>
          <a:stretch>
            <a:fillRect/>
          </a:stretch>
        </p:blipFill>
        <p:spPr>
          <a:xfrm>
            <a:off x="720000" y="1151450"/>
            <a:ext cx="4140124" cy="1569950"/>
          </a:xfrm>
          <a:prstGeom prst="rect">
            <a:avLst/>
          </a:prstGeom>
          <a:noFill/>
          <a:ln cap="flat" cmpd="sng" w="9525">
            <a:solidFill>
              <a:schemeClr val="lt1"/>
            </a:solidFill>
            <a:prstDash val="solid"/>
            <a:round/>
            <a:headEnd len="sm" w="sm" type="none"/>
            <a:tailEnd len="sm" w="sm" type="none"/>
          </a:ln>
        </p:spPr>
      </p:pic>
      <p:pic>
        <p:nvPicPr>
          <p:cNvPr id="724" name="Google Shape;724;p75"/>
          <p:cNvPicPr preferRelativeResize="0"/>
          <p:nvPr/>
        </p:nvPicPr>
        <p:blipFill>
          <a:blip r:embed="rId4">
            <a:alphaModFix/>
          </a:blip>
          <a:stretch>
            <a:fillRect/>
          </a:stretch>
        </p:blipFill>
        <p:spPr>
          <a:xfrm>
            <a:off x="4231100" y="2986050"/>
            <a:ext cx="4192908" cy="1569950"/>
          </a:xfrm>
          <a:prstGeom prst="rect">
            <a:avLst/>
          </a:prstGeom>
          <a:noFill/>
          <a:ln cap="flat" cmpd="sng" w="9525">
            <a:solidFill>
              <a:schemeClr val="lt1"/>
            </a:solidFill>
            <a:prstDash val="solid"/>
            <a:round/>
            <a:headEnd len="sm" w="sm" type="none"/>
            <a:tailEnd len="sm" w="sm" type="none"/>
          </a:ln>
        </p:spPr>
      </p:pic>
      <p:sp>
        <p:nvSpPr>
          <p:cNvPr id="725" name="Google Shape;725;p75"/>
          <p:cNvSpPr txBox="1"/>
          <p:nvPr>
            <p:ph idx="1" type="subTitle"/>
          </p:nvPr>
        </p:nvSpPr>
        <p:spPr>
          <a:xfrm>
            <a:off x="4860125" y="1069725"/>
            <a:ext cx="3678000" cy="1569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 medians of all features are </a:t>
            </a:r>
            <a:r>
              <a:rPr b="1" lang="en" sz="1100">
                <a:solidFill>
                  <a:srgbClr val="2A362D"/>
                </a:solidFill>
              </a:rPr>
              <a:t>vastly different</a:t>
            </a:r>
            <a:r>
              <a:rPr lang="en" sz="1100">
                <a:solidFill>
                  <a:srgbClr val="2A362D"/>
                </a:solidFill>
              </a:rPr>
              <a:t>.</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Different distributions -&gt; different IQR.</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Different ranges.</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Presence of outliers. </a:t>
            </a:r>
            <a:endParaRPr sz="1100">
              <a:solidFill>
                <a:srgbClr val="2A362D"/>
              </a:solidFill>
            </a:endParaRPr>
          </a:p>
          <a:p>
            <a:pPr indent="0" lvl="0" marL="0" rtl="0" algn="l">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SzPts val="1300"/>
              <a:buNone/>
            </a:pPr>
            <a:r>
              <a:t/>
            </a:r>
            <a:endParaRPr sz="1200"/>
          </a:p>
        </p:txBody>
      </p:sp>
      <p:sp>
        <p:nvSpPr>
          <p:cNvPr id="726" name="Google Shape;726;p75"/>
          <p:cNvSpPr txBox="1"/>
          <p:nvPr>
            <p:ph idx="1" type="subTitle"/>
          </p:nvPr>
        </p:nvSpPr>
        <p:spPr>
          <a:xfrm>
            <a:off x="480800" y="2986050"/>
            <a:ext cx="3750300" cy="1733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a:t>
            </a:r>
            <a:r>
              <a:rPr lang="en" sz="1100">
                <a:solidFill>
                  <a:srgbClr val="2A362D"/>
                </a:solidFill>
              </a:rPr>
              <a:t>ransformed the features of a dataset to have a mean of 0 and a standard deviation of 1.</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b="1" lang="en" sz="1100">
                <a:solidFill>
                  <a:srgbClr val="2A362D"/>
                </a:solidFill>
              </a:rPr>
              <a:t>Closer </a:t>
            </a:r>
            <a:r>
              <a:rPr lang="en" sz="1100">
                <a:solidFill>
                  <a:srgbClr val="2A362D"/>
                </a:solidFill>
              </a:rPr>
              <a:t>ranges, distributions, medians, and means.</a:t>
            </a:r>
            <a:endParaRPr sz="1100">
              <a:solidFill>
                <a:srgbClr val="2A362D"/>
              </a:solidFill>
            </a:endParaRPr>
          </a:p>
          <a:p>
            <a:pPr indent="0" lvl="0" marL="457200" rtl="0" algn="l">
              <a:lnSpc>
                <a:spcPct val="115000"/>
              </a:lnSpc>
              <a:spcBef>
                <a:spcPts val="0"/>
              </a:spcBef>
              <a:spcAft>
                <a:spcPts val="0"/>
              </a:spcAft>
              <a:buNone/>
            </a:pPr>
            <a:r>
              <a:rPr lang="en" sz="1100">
                <a:solidFill>
                  <a:srgbClr val="2A362D"/>
                </a:solidFill>
              </a:rPr>
              <a:t> </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 numerical variables in the customer dataset all now on a similar scale, and are suitable for ML algorithms.</a:t>
            </a:r>
            <a:endParaRPr sz="1100">
              <a:solidFill>
                <a:srgbClr val="2A362D"/>
              </a:solidFill>
            </a:endParaRPr>
          </a:p>
          <a:p>
            <a:pPr indent="0" lvl="0" marL="457200" rtl="0" algn="l">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None/>
            </a:pPr>
            <a:r>
              <a:t/>
            </a:r>
            <a:endParaRPr sz="1100">
              <a:solidFill>
                <a:srgbClr val="2A362D"/>
              </a:solidFill>
            </a:endParaRPr>
          </a:p>
          <a:p>
            <a:pPr indent="0" lvl="0" marL="0" rtl="0" algn="l">
              <a:lnSpc>
                <a:spcPct val="115000"/>
              </a:lnSpc>
              <a:spcBef>
                <a:spcPts val="0"/>
              </a:spcBef>
              <a:spcAft>
                <a:spcPts val="0"/>
              </a:spcAft>
              <a:buSzPts val="1300"/>
              <a:buNone/>
            </a:pPr>
            <a:r>
              <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6"/>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76"/>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3" name="Google Shape;733;p76"/>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734" name="Google Shape;734;p76"/>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04</a:t>
            </a:r>
            <a:endParaRPr sz="6000"/>
          </a:p>
        </p:txBody>
      </p:sp>
      <p:sp>
        <p:nvSpPr>
          <p:cNvPr id="735" name="Google Shape;735;p76"/>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Dimension Reduction</a:t>
            </a:r>
            <a:endParaRPr b="1" sz="4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7"/>
          <p:cNvSpPr/>
          <p:nvPr/>
        </p:nvSpPr>
        <p:spPr>
          <a:xfrm rot="-6146075">
            <a:off x="-1358102" y="-1502309"/>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7"/>
          <p:cNvSpPr/>
          <p:nvPr/>
        </p:nvSpPr>
        <p:spPr>
          <a:xfrm rot="-6145876">
            <a:off x="7360470" y="4217382"/>
            <a:ext cx="2140586" cy="2140586"/>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7"/>
          <p:cNvSpPr/>
          <p:nvPr/>
        </p:nvSpPr>
        <p:spPr>
          <a:xfrm>
            <a:off x="-1087400" y="4077175"/>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7"/>
          <p:cNvSpPr/>
          <p:nvPr/>
        </p:nvSpPr>
        <p:spPr>
          <a:xfrm>
            <a:off x="7737388" y="-852550"/>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7"/>
          <p:cNvSpPr/>
          <p:nvPr/>
        </p:nvSpPr>
        <p:spPr>
          <a:xfrm rot="-9313205">
            <a:off x="-1228975" y="-1550264"/>
            <a:ext cx="2769283" cy="2701899"/>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7"/>
          <p:cNvSpPr/>
          <p:nvPr/>
        </p:nvSpPr>
        <p:spPr>
          <a:xfrm rot="-9312990">
            <a:off x="7804022" y="4552800"/>
            <a:ext cx="1868601" cy="1823364"/>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77"/>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Dimension Reduction: PCA </a:t>
            </a:r>
            <a:endParaRPr sz="2500"/>
          </a:p>
        </p:txBody>
      </p:sp>
      <p:sp>
        <p:nvSpPr>
          <p:cNvPr id="747" name="Google Shape;747;p77"/>
          <p:cNvSpPr txBox="1"/>
          <p:nvPr>
            <p:ph idx="1" type="subTitle"/>
          </p:nvPr>
        </p:nvSpPr>
        <p:spPr>
          <a:xfrm>
            <a:off x="960150" y="1060775"/>
            <a:ext cx="7223700" cy="2325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PC 1:</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b="1" lang="en" sz="1100">
                <a:solidFill>
                  <a:srgbClr val="2A362D"/>
                </a:solidFill>
              </a:rPr>
              <a:t>Spendings, Spending_Ratio, and Spending_Score</a:t>
            </a:r>
            <a:r>
              <a:rPr lang="en" sz="1100">
                <a:solidFill>
                  <a:srgbClr val="2A362D"/>
                </a:solidFill>
              </a:rPr>
              <a:t> exhibit high positive loadings, implying that customers with higher spending and spending ratios are positively correlated with this component. </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PC 2:</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Significance of </a:t>
            </a:r>
            <a:r>
              <a:rPr b="1" lang="en" sz="1100">
                <a:solidFill>
                  <a:srgbClr val="2A362D"/>
                </a:solidFill>
              </a:rPr>
              <a:t>Income</a:t>
            </a:r>
            <a:r>
              <a:rPr lang="en" sz="1100">
                <a:solidFill>
                  <a:srgbClr val="2A362D"/>
                </a:solidFill>
              </a:rPr>
              <a:t> in positively influencing the component.</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u="sng">
                <a:solidFill>
                  <a:srgbClr val="2A362D"/>
                </a:solidFill>
              </a:rPr>
              <a:t>PC 3:</a:t>
            </a:r>
            <a:endParaRPr sz="1100" u="sng">
              <a:solidFill>
                <a:srgbClr val="2A362D"/>
              </a:solidFill>
            </a:endParaRPr>
          </a:p>
          <a:p>
            <a:pPr indent="-298450" lvl="1" marL="914400" rtl="0" algn="l">
              <a:lnSpc>
                <a:spcPct val="115000"/>
              </a:lnSpc>
              <a:spcBef>
                <a:spcPts val="0"/>
              </a:spcBef>
              <a:spcAft>
                <a:spcPts val="0"/>
              </a:spcAft>
              <a:buClr>
                <a:srgbClr val="2A362D"/>
              </a:buClr>
              <a:buSzPts val="1100"/>
              <a:buFont typeface="Albert Sans"/>
              <a:buChar char="○"/>
            </a:pPr>
            <a:r>
              <a:rPr lang="en" sz="1100">
                <a:solidFill>
                  <a:srgbClr val="2A362D"/>
                </a:solidFill>
              </a:rPr>
              <a:t>Emphasizes the impact of </a:t>
            </a:r>
            <a:r>
              <a:rPr b="1" lang="en" sz="1100">
                <a:solidFill>
                  <a:srgbClr val="2A362D"/>
                </a:solidFill>
              </a:rPr>
              <a:t>Age</a:t>
            </a:r>
            <a:r>
              <a:rPr lang="en" sz="1100">
                <a:solidFill>
                  <a:srgbClr val="2A362D"/>
                </a:solidFill>
              </a:rPr>
              <a:t> in a negative direction, suggesting that older customers contribute more to this component.</a:t>
            </a:r>
            <a:endParaRPr sz="1100">
              <a:solidFill>
                <a:srgbClr val="2A362D"/>
              </a:solidFill>
            </a:endParaRPr>
          </a:p>
          <a:p>
            <a:pPr indent="-298450" lvl="0" marL="457200" rtl="0" algn="l">
              <a:lnSpc>
                <a:spcPct val="115000"/>
              </a:lnSpc>
              <a:spcBef>
                <a:spcPts val="0"/>
              </a:spcBef>
              <a:spcAft>
                <a:spcPts val="0"/>
              </a:spcAft>
              <a:buClr>
                <a:srgbClr val="2A362D"/>
              </a:buClr>
              <a:buSzPts val="1100"/>
              <a:buFont typeface="Albert Sans"/>
              <a:buChar char="●"/>
            </a:pPr>
            <a:r>
              <a:rPr lang="en" sz="1100">
                <a:solidFill>
                  <a:srgbClr val="2A362D"/>
                </a:solidFill>
              </a:rPr>
              <a:t>These features are likely </a:t>
            </a:r>
            <a:r>
              <a:rPr b="1" lang="en" sz="1100">
                <a:solidFill>
                  <a:srgbClr val="2A362D"/>
                </a:solidFill>
              </a:rPr>
              <a:t>important drivers of spending behavior and could be retained for segmentation</a:t>
            </a:r>
            <a:r>
              <a:rPr lang="en" sz="1100">
                <a:solidFill>
                  <a:srgbClr val="2A362D"/>
                </a:solidFill>
              </a:rPr>
              <a:t>. (feature selection)</a:t>
            </a:r>
            <a:endParaRPr sz="1100">
              <a:solidFill>
                <a:srgbClr val="2A362D"/>
              </a:solidFill>
            </a:endParaRPr>
          </a:p>
          <a:p>
            <a:pPr indent="0" lvl="0" marL="0" rtl="0" algn="l">
              <a:lnSpc>
                <a:spcPct val="115000"/>
              </a:lnSpc>
              <a:spcBef>
                <a:spcPts val="0"/>
              </a:spcBef>
              <a:spcAft>
                <a:spcPts val="0"/>
              </a:spcAft>
              <a:buNone/>
            </a:pPr>
            <a:r>
              <a:t/>
            </a:r>
            <a:endParaRPr sz="1100" u="sng">
              <a:solidFill>
                <a:srgbClr val="2A362D"/>
              </a:solidFill>
            </a:endParaRPr>
          </a:p>
        </p:txBody>
      </p:sp>
      <p:pic>
        <p:nvPicPr>
          <p:cNvPr id="748" name="Google Shape;748;p77"/>
          <p:cNvPicPr preferRelativeResize="0"/>
          <p:nvPr/>
        </p:nvPicPr>
        <p:blipFill>
          <a:blip r:embed="rId3">
            <a:alphaModFix/>
          </a:blip>
          <a:stretch>
            <a:fillRect/>
          </a:stretch>
        </p:blipFill>
        <p:spPr>
          <a:xfrm>
            <a:off x="1196000" y="3385775"/>
            <a:ext cx="6752001" cy="123402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8"/>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8"/>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5" name="Google Shape;755;p78"/>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756" name="Google Shape;756;p78"/>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05</a:t>
            </a:r>
            <a:endParaRPr sz="6000"/>
          </a:p>
        </p:txBody>
      </p:sp>
      <p:sp>
        <p:nvSpPr>
          <p:cNvPr id="757" name="Google Shape;757;p78"/>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Data Visualization</a:t>
            </a:r>
            <a:endParaRPr b="1" sz="4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79"/>
          <p:cNvPicPr preferRelativeResize="0"/>
          <p:nvPr/>
        </p:nvPicPr>
        <p:blipFill>
          <a:blip r:embed="rId3">
            <a:alphaModFix/>
          </a:blip>
          <a:stretch>
            <a:fillRect/>
          </a:stretch>
        </p:blipFill>
        <p:spPr>
          <a:xfrm>
            <a:off x="2780200" y="2778625"/>
            <a:ext cx="5599000" cy="1934500"/>
          </a:xfrm>
          <a:prstGeom prst="rect">
            <a:avLst/>
          </a:prstGeom>
          <a:noFill/>
          <a:ln cap="flat" cmpd="sng" w="9525">
            <a:solidFill>
              <a:schemeClr val="lt1"/>
            </a:solidFill>
            <a:prstDash val="solid"/>
            <a:round/>
            <a:headEnd len="sm" w="sm" type="none"/>
            <a:tailEnd len="sm" w="sm" type="none"/>
          </a:ln>
        </p:spPr>
      </p:pic>
      <p:sp>
        <p:nvSpPr>
          <p:cNvPr id="763" name="Google Shape;763;p79"/>
          <p:cNvSpPr txBox="1"/>
          <p:nvPr/>
        </p:nvSpPr>
        <p:spPr>
          <a:xfrm>
            <a:off x="720000" y="954163"/>
            <a:ext cx="5181000" cy="17571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Jost"/>
              <a:buChar char="●"/>
            </a:pPr>
            <a:r>
              <a:rPr b="1" lang="en" sz="900">
                <a:latin typeface="Jost"/>
                <a:ea typeface="Jost"/>
                <a:cs typeface="Jost"/>
                <a:sym typeface="Jost"/>
              </a:rPr>
              <a:t>Spendings and Spending_Ratio exhibit a strong positive correlation.</a:t>
            </a:r>
            <a:r>
              <a:rPr lang="en" sz="900">
                <a:latin typeface="Jost"/>
                <a:ea typeface="Jost"/>
                <a:cs typeface="Jost"/>
                <a:sym typeface="Jost"/>
              </a:rPr>
              <a:t> Furthermore, both of these variables also show a positive correlation with Spending_Score, implying that customers with greater spending and spending ratios tend to receive higher spending scores.</a:t>
            </a:r>
            <a:endParaRPr sz="900">
              <a:latin typeface="Jost"/>
              <a:ea typeface="Jost"/>
              <a:cs typeface="Jost"/>
              <a:sym typeface="Jost"/>
            </a:endParaRPr>
          </a:p>
          <a:p>
            <a:pPr indent="0" lvl="0" marL="457200" rtl="0" algn="l">
              <a:lnSpc>
                <a:spcPct val="115000"/>
              </a:lnSpc>
              <a:spcBef>
                <a:spcPts val="0"/>
              </a:spcBef>
              <a:spcAft>
                <a:spcPts val="0"/>
              </a:spcAft>
              <a:buNone/>
            </a:pPr>
            <a:r>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The correlation between</a:t>
            </a:r>
            <a:r>
              <a:rPr b="1" lang="en" sz="900">
                <a:latin typeface="Jost"/>
                <a:ea typeface="Jost"/>
                <a:cs typeface="Jost"/>
                <a:sym typeface="Jost"/>
              </a:rPr>
              <a:t> Age and the financial variables appears relatively weak</a:t>
            </a:r>
            <a:r>
              <a:rPr lang="en" sz="900">
                <a:latin typeface="Jost"/>
                <a:ea typeface="Jost"/>
                <a:cs typeface="Jost"/>
                <a:sym typeface="Jost"/>
              </a:rPr>
              <a:t>. </a:t>
            </a:r>
            <a:endParaRPr sz="900">
              <a:latin typeface="Jost"/>
              <a:ea typeface="Jost"/>
              <a:cs typeface="Jost"/>
              <a:sym typeface="Jost"/>
            </a:endParaRPr>
          </a:p>
          <a:p>
            <a:pPr indent="0" lvl="0" marL="0" rtl="0" algn="l">
              <a:lnSpc>
                <a:spcPct val="115000"/>
              </a:lnSpc>
              <a:spcBef>
                <a:spcPts val="0"/>
              </a:spcBef>
              <a:spcAft>
                <a:spcPts val="0"/>
              </a:spcAft>
              <a:buNone/>
            </a:pPr>
            <a:r>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Interestingly, </a:t>
            </a:r>
            <a:r>
              <a:rPr b="1" lang="en" sz="900">
                <a:latin typeface="Jost"/>
                <a:ea typeface="Jost"/>
                <a:cs typeface="Jost"/>
                <a:sym typeface="Jost"/>
              </a:rPr>
              <a:t>Income ($k) demonstrates a moderate positive correlation with Spending_Score</a:t>
            </a:r>
            <a:r>
              <a:rPr lang="en" sz="900">
                <a:latin typeface="Jost"/>
                <a:ea typeface="Jost"/>
                <a:cs typeface="Jost"/>
                <a:sym typeface="Jost"/>
              </a:rPr>
              <a:t>, suggesting that customers with higher income tend to receive higher spending scores. This aligns with the expectation that customers with higher income levels might engage in more spending activities, contributing positively to their spending scores.</a:t>
            </a:r>
            <a:endParaRPr sz="900">
              <a:latin typeface="Jost"/>
              <a:ea typeface="Jost"/>
              <a:cs typeface="Jost"/>
              <a:sym typeface="Jost"/>
            </a:endParaRPr>
          </a:p>
        </p:txBody>
      </p:sp>
      <p:sp>
        <p:nvSpPr>
          <p:cNvPr id="764" name="Google Shape;764;p79"/>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Visualize Overall Relationships</a:t>
            </a:r>
            <a:r>
              <a:rPr lang="en" sz="2500"/>
              <a:t> </a:t>
            </a:r>
            <a:endParaRPr sz="2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0"/>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Visualize Distributions</a:t>
            </a:r>
            <a:endParaRPr sz="2500"/>
          </a:p>
        </p:txBody>
      </p:sp>
      <p:pic>
        <p:nvPicPr>
          <p:cNvPr id="770" name="Google Shape;770;p80"/>
          <p:cNvPicPr preferRelativeResize="0"/>
          <p:nvPr/>
        </p:nvPicPr>
        <p:blipFill>
          <a:blip r:embed="rId3">
            <a:alphaModFix/>
          </a:blip>
          <a:stretch>
            <a:fillRect/>
          </a:stretch>
        </p:blipFill>
        <p:spPr>
          <a:xfrm>
            <a:off x="937950" y="1160775"/>
            <a:ext cx="2233900" cy="1635425"/>
          </a:xfrm>
          <a:prstGeom prst="rect">
            <a:avLst/>
          </a:prstGeom>
          <a:noFill/>
          <a:ln cap="flat" cmpd="sng" w="9525">
            <a:solidFill>
              <a:schemeClr val="lt1"/>
            </a:solidFill>
            <a:prstDash val="solid"/>
            <a:round/>
            <a:headEnd len="sm" w="sm" type="none"/>
            <a:tailEnd len="sm" w="sm" type="none"/>
          </a:ln>
        </p:spPr>
      </p:pic>
      <p:pic>
        <p:nvPicPr>
          <p:cNvPr id="771" name="Google Shape;771;p80"/>
          <p:cNvPicPr preferRelativeResize="0"/>
          <p:nvPr/>
        </p:nvPicPr>
        <p:blipFill>
          <a:blip r:embed="rId4">
            <a:alphaModFix/>
          </a:blip>
          <a:stretch>
            <a:fillRect/>
          </a:stretch>
        </p:blipFill>
        <p:spPr>
          <a:xfrm>
            <a:off x="5986726" y="2974938"/>
            <a:ext cx="2233900" cy="1672993"/>
          </a:xfrm>
          <a:prstGeom prst="rect">
            <a:avLst/>
          </a:prstGeom>
          <a:noFill/>
          <a:ln cap="flat" cmpd="sng" w="9525">
            <a:solidFill>
              <a:schemeClr val="lt1"/>
            </a:solidFill>
            <a:prstDash val="solid"/>
            <a:round/>
            <a:headEnd len="sm" w="sm" type="none"/>
            <a:tailEnd len="sm" w="sm" type="none"/>
          </a:ln>
        </p:spPr>
      </p:pic>
      <p:sp>
        <p:nvSpPr>
          <p:cNvPr id="772" name="Google Shape;772;p80"/>
          <p:cNvSpPr txBox="1"/>
          <p:nvPr/>
        </p:nvSpPr>
        <p:spPr>
          <a:xfrm>
            <a:off x="3171850" y="1160763"/>
            <a:ext cx="5181000" cy="1597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Positively-skewed (right-skewed).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Popularity: </a:t>
            </a:r>
            <a:endParaRPr sz="900">
              <a:latin typeface="Jost"/>
              <a:ea typeface="Jost"/>
              <a:cs typeface="Jost"/>
              <a:sym typeface="Jost"/>
            </a:endParaRPr>
          </a:p>
          <a:p>
            <a:pPr indent="-285750" lvl="1" marL="914400" rtl="0" algn="l">
              <a:lnSpc>
                <a:spcPct val="115000"/>
              </a:lnSpc>
              <a:spcBef>
                <a:spcPts val="0"/>
              </a:spcBef>
              <a:spcAft>
                <a:spcPts val="0"/>
              </a:spcAft>
              <a:buSzPts val="900"/>
              <a:buFont typeface="Jost"/>
              <a:buChar char="○"/>
            </a:pPr>
            <a:r>
              <a:rPr lang="en" sz="900">
                <a:latin typeface="Jost"/>
                <a:ea typeface="Jost"/>
                <a:cs typeface="Jost"/>
                <a:sym typeface="Jost"/>
              </a:rPr>
              <a:t> Majority of the customers visiting the mall fall into younger age groups.</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Marketing opportunities: </a:t>
            </a:r>
            <a:endParaRPr sz="900">
              <a:latin typeface="Jost"/>
              <a:ea typeface="Jost"/>
              <a:cs typeface="Jost"/>
              <a:sym typeface="Jost"/>
            </a:endParaRPr>
          </a:p>
          <a:p>
            <a:pPr indent="-285750" lvl="1" marL="914400" rtl="0" algn="l">
              <a:lnSpc>
                <a:spcPct val="115000"/>
              </a:lnSpc>
              <a:spcBef>
                <a:spcPts val="0"/>
              </a:spcBef>
              <a:spcAft>
                <a:spcPts val="0"/>
              </a:spcAft>
              <a:buSzPts val="900"/>
              <a:buFont typeface="Jost"/>
              <a:buChar char="○"/>
            </a:pPr>
            <a:r>
              <a:rPr lang="en" sz="900">
                <a:latin typeface="Jost"/>
                <a:ea typeface="Jost"/>
                <a:cs typeface="Jost"/>
                <a:sym typeface="Jost"/>
              </a:rPr>
              <a:t>The shopping mall can think of ways to satisfy the current popularity of the younger age groups, who have longer customer lifetime, to maintain its productivity.</a:t>
            </a:r>
            <a:endParaRPr sz="900">
              <a:latin typeface="Jost"/>
              <a:ea typeface="Jost"/>
              <a:cs typeface="Jost"/>
              <a:sym typeface="Jost"/>
            </a:endParaRPr>
          </a:p>
          <a:p>
            <a:pPr indent="-285750" lvl="1" marL="914400" rtl="0" algn="l">
              <a:lnSpc>
                <a:spcPct val="115000"/>
              </a:lnSpc>
              <a:spcBef>
                <a:spcPts val="0"/>
              </a:spcBef>
              <a:spcAft>
                <a:spcPts val="0"/>
              </a:spcAft>
              <a:buSzPts val="900"/>
              <a:buFont typeface="Jost"/>
              <a:buChar char="○"/>
            </a:pPr>
            <a:r>
              <a:rPr lang="en" sz="900">
                <a:latin typeface="Jost"/>
                <a:ea typeface="Jost"/>
                <a:cs typeface="Jost"/>
                <a:sym typeface="Jost"/>
              </a:rPr>
              <a:t>It can also think of more ways to attract the older age groups, who may have higher purchasing power, to further increase its productivity. </a:t>
            </a:r>
            <a:endParaRPr sz="900">
              <a:latin typeface="Jost"/>
              <a:ea typeface="Jost"/>
              <a:cs typeface="Jost"/>
              <a:sym typeface="Jost"/>
            </a:endParaRPr>
          </a:p>
          <a:p>
            <a:pPr indent="0" lvl="0" marL="0" rtl="0" algn="l">
              <a:lnSpc>
                <a:spcPct val="115000"/>
              </a:lnSpc>
              <a:spcBef>
                <a:spcPts val="0"/>
              </a:spcBef>
              <a:spcAft>
                <a:spcPts val="0"/>
              </a:spcAft>
              <a:buNone/>
            </a:pPr>
            <a:r>
              <a:t/>
            </a:r>
            <a:endParaRPr b="1" sz="900">
              <a:latin typeface="Jost"/>
              <a:ea typeface="Jost"/>
              <a:cs typeface="Jost"/>
              <a:sym typeface="Jost"/>
            </a:endParaRPr>
          </a:p>
        </p:txBody>
      </p:sp>
      <p:sp>
        <p:nvSpPr>
          <p:cNvPr id="773" name="Google Shape;773;p80"/>
          <p:cNvSpPr txBox="1"/>
          <p:nvPr/>
        </p:nvSpPr>
        <p:spPr>
          <a:xfrm>
            <a:off x="937950" y="3199588"/>
            <a:ext cx="4308300" cy="9606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The histogram of distribution of customers' income is positively-skewed (right-skewed). </a:t>
            </a:r>
            <a:endParaRPr sz="900">
              <a:latin typeface="Jost"/>
              <a:ea typeface="Jost"/>
              <a:cs typeface="Jost"/>
              <a:sym typeface="Jost"/>
            </a:endParaRPr>
          </a:p>
          <a:p>
            <a:pPr indent="0" lvl="0" marL="457200" rtl="0" algn="l">
              <a:lnSpc>
                <a:spcPct val="115000"/>
              </a:lnSpc>
              <a:spcBef>
                <a:spcPts val="0"/>
              </a:spcBef>
              <a:spcAft>
                <a:spcPts val="0"/>
              </a:spcAft>
              <a:buNone/>
            </a:pPr>
            <a:r>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This indicates that majority of the customers' incomes fall between 20k dollars to 80k dollars, while a minority have incomes greater that $80k.</a:t>
            </a:r>
            <a:endParaRPr sz="900">
              <a:latin typeface="Jost"/>
              <a:ea typeface="Jost"/>
              <a:cs typeface="Jost"/>
              <a:sym typeface="Jos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1"/>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1"/>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0" name="Google Shape;780;p81"/>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781" name="Google Shape;781;p81"/>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06</a:t>
            </a:r>
            <a:endParaRPr sz="6000"/>
          </a:p>
        </p:txBody>
      </p:sp>
      <p:sp>
        <p:nvSpPr>
          <p:cNvPr id="782" name="Google Shape;782;p81"/>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Clustering Algorithms</a:t>
            </a:r>
            <a:endParaRPr b="1"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Exploratory Data Analysis (EDA)</a:t>
            </a:r>
            <a:endParaRPr sz="2500"/>
          </a:p>
        </p:txBody>
      </p:sp>
      <p:sp>
        <p:nvSpPr>
          <p:cNvPr id="303" name="Google Shape;303;p37"/>
          <p:cNvSpPr txBox="1"/>
          <p:nvPr>
            <p:ph idx="1" type="subTitle"/>
          </p:nvPr>
        </p:nvSpPr>
        <p:spPr>
          <a:xfrm>
            <a:off x="4660500" y="1376250"/>
            <a:ext cx="3763500" cy="2626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A362D"/>
              </a:buClr>
              <a:buSzPts val="1200"/>
              <a:buFont typeface="Jost"/>
              <a:buChar char="●"/>
            </a:pPr>
            <a:r>
              <a:rPr lang="en" sz="1200">
                <a:solidFill>
                  <a:srgbClr val="2A362D"/>
                </a:solidFill>
              </a:rPr>
              <a:t>Contains numerical and categorical (DATE) variables.</a:t>
            </a:r>
            <a:endParaRPr sz="1200">
              <a:solidFill>
                <a:srgbClr val="2A362D"/>
              </a:solidFill>
            </a:endParaRPr>
          </a:p>
          <a:p>
            <a:pPr indent="-304800" lvl="0" marL="457200" rtl="0" algn="l">
              <a:lnSpc>
                <a:spcPct val="115000"/>
              </a:lnSpc>
              <a:spcBef>
                <a:spcPts val="0"/>
              </a:spcBef>
              <a:spcAft>
                <a:spcPts val="0"/>
              </a:spcAft>
              <a:buClr>
                <a:srgbClr val="2A362D"/>
              </a:buClr>
              <a:buSzPts val="1200"/>
              <a:buFont typeface="Jost"/>
              <a:buChar char="●"/>
            </a:pPr>
            <a:r>
              <a:rPr lang="en" sz="1200">
                <a:solidFill>
                  <a:srgbClr val="2A362D"/>
                </a:solidFill>
              </a:rPr>
              <a:t>The DATE column is not the index.</a:t>
            </a:r>
            <a:endParaRPr sz="1200">
              <a:solidFill>
                <a:srgbClr val="2A362D"/>
              </a:solidFill>
            </a:endParaRPr>
          </a:p>
          <a:p>
            <a:pPr indent="-304800" lvl="0" marL="457200" rtl="0" algn="l">
              <a:lnSpc>
                <a:spcPct val="115000"/>
              </a:lnSpc>
              <a:spcBef>
                <a:spcPts val="0"/>
              </a:spcBef>
              <a:spcAft>
                <a:spcPts val="0"/>
              </a:spcAft>
              <a:buClr>
                <a:srgbClr val="2A362D"/>
              </a:buClr>
              <a:buSzPts val="1200"/>
              <a:buFont typeface="Albert Sans"/>
              <a:buChar char="●"/>
            </a:pPr>
            <a:r>
              <a:rPr lang="en" sz="1200">
                <a:solidFill>
                  <a:srgbClr val="2A362D"/>
                </a:solidFill>
              </a:rPr>
              <a:t>The DATE column is of </a:t>
            </a:r>
            <a:r>
              <a:rPr b="1" lang="en" sz="1200">
                <a:solidFill>
                  <a:srgbClr val="2A362D"/>
                </a:solidFill>
              </a:rPr>
              <a:t>DD/MM/YYYY </a:t>
            </a:r>
            <a:r>
              <a:rPr lang="en" sz="1200">
                <a:solidFill>
                  <a:srgbClr val="2A362D"/>
                </a:solidFill>
              </a:rPr>
              <a:t>format.</a:t>
            </a:r>
            <a:endParaRPr sz="1200">
              <a:solidFill>
                <a:srgbClr val="2A362D"/>
              </a:solidFill>
            </a:endParaRPr>
          </a:p>
          <a:p>
            <a:pPr indent="-304800" lvl="0" marL="457200" rtl="0" algn="l">
              <a:lnSpc>
                <a:spcPct val="115000"/>
              </a:lnSpc>
              <a:spcBef>
                <a:spcPts val="0"/>
              </a:spcBef>
              <a:spcAft>
                <a:spcPts val="0"/>
              </a:spcAft>
              <a:buClr>
                <a:srgbClr val="2A362D"/>
              </a:buClr>
              <a:buSzPts val="1200"/>
              <a:buFont typeface="Jost"/>
              <a:buChar char="●"/>
            </a:pPr>
            <a:r>
              <a:rPr lang="en" sz="1200">
                <a:solidFill>
                  <a:srgbClr val="2A362D"/>
                </a:solidFill>
              </a:rPr>
              <a:t>Data is arranged in chronological order.</a:t>
            </a:r>
            <a:endParaRPr sz="1200">
              <a:solidFill>
                <a:srgbClr val="2A362D"/>
              </a:solidFill>
            </a:endParaRPr>
          </a:p>
          <a:p>
            <a:pPr indent="-304800" lvl="0" marL="457200" rtl="0" algn="l">
              <a:lnSpc>
                <a:spcPct val="115000"/>
              </a:lnSpc>
              <a:spcBef>
                <a:spcPts val="0"/>
              </a:spcBef>
              <a:spcAft>
                <a:spcPts val="0"/>
              </a:spcAft>
              <a:buClr>
                <a:srgbClr val="2A362D"/>
              </a:buClr>
              <a:buSzPts val="1200"/>
              <a:buFont typeface="Albert Sans"/>
              <a:buChar char="●"/>
            </a:pPr>
            <a:r>
              <a:rPr b="1" lang="en" sz="1200">
                <a:solidFill>
                  <a:srgbClr val="2A362D"/>
                </a:solidFill>
              </a:rPr>
              <a:t>Starting</a:t>
            </a:r>
            <a:r>
              <a:rPr lang="en" sz="1200">
                <a:solidFill>
                  <a:srgbClr val="2A362D"/>
                </a:solidFill>
              </a:rPr>
              <a:t> date: 1/1/1990.</a:t>
            </a:r>
            <a:endParaRPr sz="1200">
              <a:solidFill>
                <a:srgbClr val="2A362D"/>
              </a:solidFill>
            </a:endParaRPr>
          </a:p>
          <a:p>
            <a:pPr indent="-304800" lvl="0" marL="457200" rtl="0" algn="l">
              <a:lnSpc>
                <a:spcPct val="115000"/>
              </a:lnSpc>
              <a:spcBef>
                <a:spcPts val="0"/>
              </a:spcBef>
              <a:spcAft>
                <a:spcPts val="0"/>
              </a:spcAft>
              <a:buClr>
                <a:srgbClr val="2A362D"/>
              </a:buClr>
              <a:buSzPts val="1200"/>
              <a:buFont typeface="Albert Sans"/>
              <a:buChar char="●"/>
            </a:pPr>
            <a:r>
              <a:rPr b="1" lang="en" sz="1200">
                <a:solidFill>
                  <a:srgbClr val="2A362D"/>
                </a:solidFill>
              </a:rPr>
              <a:t>Ending</a:t>
            </a:r>
            <a:r>
              <a:rPr lang="en" sz="1200">
                <a:solidFill>
                  <a:srgbClr val="2A362D"/>
                </a:solidFill>
              </a:rPr>
              <a:t> date: 1/1/2023.</a:t>
            </a:r>
            <a:endParaRPr sz="1200">
              <a:solidFill>
                <a:srgbClr val="2A362D"/>
              </a:solidFill>
            </a:endParaRPr>
          </a:p>
          <a:p>
            <a:pPr indent="0" lvl="0" marL="0" rtl="0" algn="l">
              <a:lnSpc>
                <a:spcPct val="115000"/>
              </a:lnSpc>
              <a:spcBef>
                <a:spcPts val="0"/>
              </a:spcBef>
              <a:spcAft>
                <a:spcPts val="0"/>
              </a:spcAft>
              <a:buSzPts val="1300"/>
              <a:buNone/>
            </a:pPr>
            <a:r>
              <a:t/>
            </a:r>
            <a:endParaRPr sz="1200"/>
          </a:p>
          <a:p>
            <a:pPr indent="-304800" lvl="0" marL="457200" rtl="0" algn="l">
              <a:lnSpc>
                <a:spcPct val="115000"/>
              </a:lnSpc>
              <a:spcBef>
                <a:spcPts val="0"/>
              </a:spcBef>
              <a:spcAft>
                <a:spcPts val="0"/>
              </a:spcAft>
              <a:buClr>
                <a:srgbClr val="2A362D"/>
              </a:buClr>
              <a:buSzPts val="1200"/>
              <a:buFont typeface="Jost"/>
              <a:buChar char="●"/>
            </a:pPr>
            <a:r>
              <a:rPr lang="en" sz="1200">
                <a:solidFill>
                  <a:srgbClr val="2A362D"/>
                </a:solidFill>
              </a:rPr>
              <a:t>397 rows and 4 columns.</a:t>
            </a:r>
            <a:endParaRPr sz="1200">
              <a:solidFill>
                <a:srgbClr val="2A362D"/>
              </a:solidFill>
            </a:endParaRPr>
          </a:p>
          <a:p>
            <a:pPr indent="-304800" lvl="0" marL="457200" rtl="0" algn="l">
              <a:lnSpc>
                <a:spcPct val="115000"/>
              </a:lnSpc>
              <a:spcBef>
                <a:spcPts val="0"/>
              </a:spcBef>
              <a:spcAft>
                <a:spcPts val="0"/>
              </a:spcAft>
              <a:buClr>
                <a:srgbClr val="2A362D"/>
              </a:buClr>
              <a:buSzPts val="1200"/>
              <a:buFont typeface="Jost"/>
              <a:buChar char="●"/>
            </a:pPr>
            <a:r>
              <a:rPr b="1" lang="en" sz="1200">
                <a:solidFill>
                  <a:srgbClr val="2A362D"/>
                </a:solidFill>
              </a:rPr>
              <a:t>No null, missing, or duplicated values.</a:t>
            </a:r>
            <a:endParaRPr b="1" sz="1200">
              <a:solidFill>
                <a:srgbClr val="2A362D"/>
              </a:solidFill>
            </a:endParaRPr>
          </a:p>
          <a:p>
            <a:pPr indent="-304800" lvl="0" marL="457200" rtl="0" algn="l">
              <a:lnSpc>
                <a:spcPct val="115000"/>
              </a:lnSpc>
              <a:spcBef>
                <a:spcPts val="0"/>
              </a:spcBef>
              <a:spcAft>
                <a:spcPts val="0"/>
              </a:spcAft>
              <a:buClr>
                <a:srgbClr val="2A362D"/>
              </a:buClr>
              <a:buSzPts val="1200"/>
              <a:buFont typeface="Jost"/>
              <a:buChar char="●"/>
            </a:pPr>
            <a:r>
              <a:rPr lang="en" sz="1200">
                <a:solidFill>
                  <a:srgbClr val="2A362D"/>
                </a:solidFill>
              </a:rPr>
              <a:t>Presence of outliers in the Gas Consumption (tons) and Water Consumption (tons) columns.</a:t>
            </a:r>
            <a:endParaRPr sz="1200">
              <a:solidFill>
                <a:srgbClr val="2A362D"/>
              </a:solidFill>
            </a:endParaRPr>
          </a:p>
          <a:p>
            <a:pPr indent="0" lvl="0" marL="0" rtl="0" algn="l">
              <a:lnSpc>
                <a:spcPct val="115000"/>
              </a:lnSpc>
              <a:spcBef>
                <a:spcPts val="0"/>
              </a:spcBef>
              <a:spcAft>
                <a:spcPts val="0"/>
              </a:spcAft>
              <a:buSzPts val="1300"/>
              <a:buNone/>
            </a:pPr>
            <a:r>
              <a:t/>
            </a:r>
            <a:endParaRPr sz="1200"/>
          </a:p>
        </p:txBody>
      </p:sp>
      <p:pic>
        <p:nvPicPr>
          <p:cNvPr id="304" name="Google Shape;304;p37"/>
          <p:cNvPicPr preferRelativeResize="0"/>
          <p:nvPr/>
        </p:nvPicPr>
        <p:blipFill>
          <a:blip r:embed="rId3">
            <a:alphaModFix/>
          </a:blip>
          <a:stretch>
            <a:fillRect/>
          </a:stretch>
        </p:blipFill>
        <p:spPr>
          <a:xfrm>
            <a:off x="720000" y="1479150"/>
            <a:ext cx="3557174" cy="1058350"/>
          </a:xfrm>
          <a:prstGeom prst="rect">
            <a:avLst/>
          </a:prstGeom>
          <a:noFill/>
          <a:ln cap="flat" cmpd="sng" w="9525">
            <a:solidFill>
              <a:srgbClr val="2A362D"/>
            </a:solidFill>
            <a:prstDash val="solid"/>
            <a:round/>
            <a:headEnd len="sm" w="sm" type="none"/>
            <a:tailEnd len="sm" w="sm" type="none"/>
          </a:ln>
        </p:spPr>
      </p:pic>
      <p:pic>
        <p:nvPicPr>
          <p:cNvPr id="305" name="Google Shape;305;p37"/>
          <p:cNvPicPr preferRelativeResize="0"/>
          <p:nvPr/>
        </p:nvPicPr>
        <p:blipFill>
          <a:blip r:embed="rId4">
            <a:alphaModFix/>
          </a:blip>
          <a:stretch>
            <a:fillRect/>
          </a:stretch>
        </p:blipFill>
        <p:spPr>
          <a:xfrm>
            <a:off x="720000" y="2897375"/>
            <a:ext cx="3557176" cy="1058350"/>
          </a:xfrm>
          <a:prstGeom prst="rect">
            <a:avLst/>
          </a:prstGeom>
          <a:noFill/>
          <a:ln cap="flat" cmpd="sng" w="9525">
            <a:solidFill>
              <a:srgbClr val="2A362D"/>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2"/>
          <p:cNvSpPr/>
          <p:nvPr/>
        </p:nvSpPr>
        <p:spPr>
          <a:xfrm>
            <a:off x="2400888" y="4268325"/>
            <a:ext cx="562200" cy="10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82"/>
          <p:cNvSpPr/>
          <p:nvPr/>
        </p:nvSpPr>
        <p:spPr>
          <a:xfrm>
            <a:off x="2659150" y="760000"/>
            <a:ext cx="48900" cy="48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82"/>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K-means Algorithm</a:t>
            </a:r>
            <a:endParaRPr sz="2500"/>
          </a:p>
        </p:txBody>
      </p:sp>
      <p:pic>
        <p:nvPicPr>
          <p:cNvPr id="790" name="Google Shape;790;p82"/>
          <p:cNvPicPr preferRelativeResize="0"/>
          <p:nvPr/>
        </p:nvPicPr>
        <p:blipFill>
          <a:blip r:embed="rId3">
            <a:alphaModFix/>
          </a:blip>
          <a:stretch>
            <a:fillRect/>
          </a:stretch>
        </p:blipFill>
        <p:spPr>
          <a:xfrm>
            <a:off x="963150" y="1091125"/>
            <a:ext cx="2964627" cy="1449926"/>
          </a:xfrm>
          <a:prstGeom prst="rect">
            <a:avLst/>
          </a:prstGeom>
          <a:noFill/>
          <a:ln cap="flat" cmpd="sng" w="9525">
            <a:solidFill>
              <a:schemeClr val="lt1"/>
            </a:solidFill>
            <a:prstDash val="solid"/>
            <a:round/>
            <a:headEnd len="sm" w="sm" type="none"/>
            <a:tailEnd len="sm" w="sm" type="none"/>
          </a:ln>
        </p:spPr>
      </p:pic>
      <p:pic>
        <p:nvPicPr>
          <p:cNvPr id="791" name="Google Shape;791;p82"/>
          <p:cNvPicPr preferRelativeResize="0"/>
          <p:nvPr/>
        </p:nvPicPr>
        <p:blipFill>
          <a:blip r:embed="rId4">
            <a:alphaModFix/>
          </a:blip>
          <a:stretch>
            <a:fillRect/>
          </a:stretch>
        </p:blipFill>
        <p:spPr>
          <a:xfrm>
            <a:off x="4919850" y="1091125"/>
            <a:ext cx="3504150" cy="2181475"/>
          </a:xfrm>
          <a:prstGeom prst="rect">
            <a:avLst/>
          </a:prstGeom>
          <a:noFill/>
          <a:ln cap="flat" cmpd="sng" w="9525">
            <a:solidFill>
              <a:schemeClr val="lt1"/>
            </a:solidFill>
            <a:prstDash val="solid"/>
            <a:round/>
            <a:headEnd len="sm" w="sm" type="none"/>
            <a:tailEnd len="sm" w="sm" type="none"/>
          </a:ln>
        </p:spPr>
      </p:pic>
      <p:sp>
        <p:nvSpPr>
          <p:cNvPr id="792" name="Google Shape;792;p82"/>
          <p:cNvSpPr txBox="1"/>
          <p:nvPr/>
        </p:nvSpPr>
        <p:spPr>
          <a:xfrm>
            <a:off x="527850" y="2745375"/>
            <a:ext cx="4392000" cy="20757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As the number of clusters increases from 1 to 6, there is a generally smooth drop, however, as it continues to increase from 6, a slight elbow can be observed.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As such, it is evident that the number of clusters=6 is the most suitable choice.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To gain more accuracy on the number of clusters to be used, let's use silhouette scores to see if the results support the above. </a:t>
            </a:r>
            <a:endParaRPr sz="900">
              <a:latin typeface="Jost"/>
              <a:ea typeface="Jost"/>
              <a:cs typeface="Jost"/>
              <a:sym typeface="Jost"/>
            </a:endParaRPr>
          </a:p>
          <a:p>
            <a:pPr indent="0" lvl="0" marL="914400" rtl="0" algn="l">
              <a:lnSpc>
                <a:spcPct val="115000"/>
              </a:lnSpc>
              <a:spcBef>
                <a:spcPts val="0"/>
              </a:spcBef>
              <a:spcAft>
                <a:spcPts val="0"/>
              </a:spcAft>
              <a:buNone/>
            </a:pPr>
            <a:r>
              <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lang="en" sz="900">
                <a:latin typeface="Jost"/>
                <a:ea typeface="Jost"/>
                <a:cs typeface="Jost"/>
                <a:sym typeface="Jost"/>
              </a:rPr>
              <a:t>Based on the results above, the highest/best silhouette scores are 0.448 and 0.440 for n_clusters equals to 6 and 7 respectively.</a:t>
            </a:r>
            <a:endParaRPr sz="900">
              <a:latin typeface="Jost"/>
              <a:ea typeface="Jost"/>
              <a:cs typeface="Jost"/>
              <a:sym typeface="Jost"/>
            </a:endParaRPr>
          </a:p>
          <a:p>
            <a:pPr indent="-285750" lvl="0" marL="457200" rtl="0" algn="l">
              <a:lnSpc>
                <a:spcPct val="115000"/>
              </a:lnSpc>
              <a:spcBef>
                <a:spcPts val="0"/>
              </a:spcBef>
              <a:spcAft>
                <a:spcPts val="0"/>
              </a:spcAft>
              <a:buSzPts val="900"/>
              <a:buFont typeface="Jost"/>
              <a:buChar char="●"/>
            </a:pPr>
            <a:r>
              <a:rPr b="1" lang="en" sz="900" u="sng">
                <a:latin typeface="Jost"/>
                <a:ea typeface="Jost"/>
                <a:cs typeface="Jost"/>
                <a:sym typeface="Jost"/>
              </a:rPr>
              <a:t>Choice of cluster: 6.</a:t>
            </a:r>
            <a:endParaRPr b="1" sz="900" u="sng">
              <a:latin typeface="Jost"/>
              <a:ea typeface="Jost"/>
              <a:cs typeface="Jost"/>
              <a:sym typeface="Jost"/>
            </a:endParaRPr>
          </a:p>
          <a:p>
            <a:pPr indent="0" lvl="0" marL="457200" rtl="0" algn="l">
              <a:lnSpc>
                <a:spcPct val="115000"/>
              </a:lnSpc>
              <a:spcBef>
                <a:spcPts val="0"/>
              </a:spcBef>
              <a:spcAft>
                <a:spcPts val="0"/>
              </a:spcAft>
              <a:buNone/>
            </a:pPr>
            <a:r>
              <a:t/>
            </a:r>
            <a:endParaRPr sz="900">
              <a:latin typeface="Jost"/>
              <a:ea typeface="Jost"/>
              <a:cs typeface="Jost"/>
              <a:sym typeface="Jos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3"/>
          <p:cNvSpPr/>
          <p:nvPr/>
        </p:nvSpPr>
        <p:spPr>
          <a:xfrm>
            <a:off x="2400888" y="4268325"/>
            <a:ext cx="562200" cy="10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83"/>
          <p:cNvSpPr/>
          <p:nvPr/>
        </p:nvSpPr>
        <p:spPr>
          <a:xfrm>
            <a:off x="2659150" y="760000"/>
            <a:ext cx="48900" cy="48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83"/>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GMM </a:t>
            </a:r>
            <a:r>
              <a:rPr lang="en" sz="2500"/>
              <a:t>Algorithm</a:t>
            </a:r>
            <a:endParaRPr sz="2500"/>
          </a:p>
        </p:txBody>
      </p:sp>
      <p:sp>
        <p:nvSpPr>
          <p:cNvPr id="800" name="Google Shape;800;p83"/>
          <p:cNvSpPr txBox="1"/>
          <p:nvPr/>
        </p:nvSpPr>
        <p:spPr>
          <a:xfrm>
            <a:off x="4083125" y="1513350"/>
            <a:ext cx="4062300" cy="2235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Gaussian Mixture Model (GMM) models the distribution of data points in a multi-dimensional space. </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It is particularly useful for clustering data points when the underlying data distribution is not linear or well-separated.</a:t>
            </a:r>
            <a:endParaRPr sz="1200">
              <a:latin typeface="Jost"/>
              <a:ea typeface="Jost"/>
              <a:cs typeface="Jost"/>
              <a:sym typeface="Jost"/>
            </a:endParaRPr>
          </a:p>
          <a:p>
            <a:pPr indent="0" lvl="0" marL="0" rtl="0" algn="l">
              <a:lnSpc>
                <a:spcPct val="115000"/>
              </a:lnSpc>
              <a:spcBef>
                <a:spcPts val="0"/>
              </a:spcBef>
              <a:spcAft>
                <a:spcPts val="0"/>
              </a:spcAft>
              <a:buNone/>
            </a:pPr>
            <a:r>
              <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Based on the comparison, </a:t>
            </a:r>
            <a:r>
              <a:rPr b="1" lang="en" sz="1200">
                <a:latin typeface="Jost"/>
                <a:ea typeface="Jost"/>
                <a:cs typeface="Jost"/>
                <a:sym typeface="Jost"/>
              </a:rPr>
              <a:t>5 clusters </a:t>
            </a:r>
            <a:r>
              <a:rPr lang="en" sz="1200">
                <a:latin typeface="Jost"/>
                <a:ea typeface="Jost"/>
                <a:cs typeface="Jost"/>
                <a:sym typeface="Jost"/>
              </a:rPr>
              <a:t>seem to yield the best results.</a:t>
            </a:r>
            <a:endParaRPr sz="1200">
              <a:latin typeface="Jost"/>
              <a:ea typeface="Jost"/>
              <a:cs typeface="Jost"/>
              <a:sym typeface="Jost"/>
            </a:endParaRPr>
          </a:p>
          <a:p>
            <a:pPr indent="0" lvl="0" marL="0" rtl="0" algn="l">
              <a:lnSpc>
                <a:spcPct val="115000"/>
              </a:lnSpc>
              <a:spcBef>
                <a:spcPts val="0"/>
              </a:spcBef>
              <a:spcAft>
                <a:spcPts val="0"/>
              </a:spcAft>
              <a:buNone/>
            </a:pPr>
            <a:r>
              <a:t/>
            </a:r>
            <a:endParaRPr b="1" sz="900">
              <a:latin typeface="Jost"/>
              <a:ea typeface="Jost"/>
              <a:cs typeface="Jost"/>
              <a:sym typeface="Jost"/>
            </a:endParaRPr>
          </a:p>
        </p:txBody>
      </p:sp>
      <p:pic>
        <p:nvPicPr>
          <p:cNvPr id="801" name="Google Shape;801;p83"/>
          <p:cNvPicPr preferRelativeResize="0"/>
          <p:nvPr/>
        </p:nvPicPr>
        <p:blipFill>
          <a:blip r:embed="rId3">
            <a:alphaModFix/>
          </a:blip>
          <a:stretch>
            <a:fillRect/>
          </a:stretch>
        </p:blipFill>
        <p:spPr>
          <a:xfrm>
            <a:off x="963150" y="1011150"/>
            <a:ext cx="2852400" cy="1831799"/>
          </a:xfrm>
          <a:prstGeom prst="rect">
            <a:avLst/>
          </a:prstGeom>
          <a:noFill/>
          <a:ln cap="flat" cmpd="sng" w="9525">
            <a:solidFill>
              <a:schemeClr val="lt1"/>
            </a:solidFill>
            <a:prstDash val="solid"/>
            <a:round/>
            <a:headEnd len="sm" w="sm" type="none"/>
            <a:tailEnd len="sm" w="sm" type="none"/>
          </a:ln>
        </p:spPr>
      </p:pic>
      <p:pic>
        <p:nvPicPr>
          <p:cNvPr id="802" name="Google Shape;802;p83"/>
          <p:cNvPicPr preferRelativeResize="0"/>
          <p:nvPr/>
        </p:nvPicPr>
        <p:blipFill>
          <a:blip r:embed="rId4">
            <a:alphaModFix/>
          </a:blip>
          <a:stretch>
            <a:fillRect/>
          </a:stretch>
        </p:blipFill>
        <p:spPr>
          <a:xfrm>
            <a:off x="963150" y="3001600"/>
            <a:ext cx="1180924" cy="711575"/>
          </a:xfrm>
          <a:prstGeom prst="rect">
            <a:avLst/>
          </a:prstGeom>
          <a:noFill/>
          <a:ln cap="flat" cmpd="sng" w="9525">
            <a:solidFill>
              <a:schemeClr val="lt1"/>
            </a:solidFill>
            <a:prstDash val="solid"/>
            <a:round/>
            <a:headEnd len="sm" w="sm" type="none"/>
            <a:tailEnd len="sm" w="sm" type="none"/>
          </a:ln>
        </p:spPr>
      </p:pic>
      <p:pic>
        <p:nvPicPr>
          <p:cNvPr id="803" name="Google Shape;803;p83"/>
          <p:cNvPicPr preferRelativeResize="0"/>
          <p:nvPr/>
        </p:nvPicPr>
        <p:blipFill>
          <a:blip r:embed="rId5">
            <a:alphaModFix/>
          </a:blip>
          <a:stretch>
            <a:fillRect/>
          </a:stretch>
        </p:blipFill>
        <p:spPr>
          <a:xfrm>
            <a:off x="2634625" y="3001600"/>
            <a:ext cx="1180924" cy="711575"/>
          </a:xfrm>
          <a:prstGeom prst="rect">
            <a:avLst/>
          </a:prstGeom>
          <a:noFill/>
          <a:ln cap="flat" cmpd="sng" w="9525">
            <a:solidFill>
              <a:schemeClr val="lt1"/>
            </a:solidFill>
            <a:prstDash val="solid"/>
            <a:round/>
            <a:headEnd len="sm" w="sm" type="none"/>
            <a:tailEnd len="sm" w="sm" type="none"/>
          </a:ln>
        </p:spPr>
      </p:pic>
      <p:pic>
        <p:nvPicPr>
          <p:cNvPr id="804" name="Google Shape;804;p83"/>
          <p:cNvPicPr preferRelativeResize="0"/>
          <p:nvPr/>
        </p:nvPicPr>
        <p:blipFill>
          <a:blip r:embed="rId6">
            <a:alphaModFix/>
          </a:blip>
          <a:stretch>
            <a:fillRect/>
          </a:stretch>
        </p:blipFill>
        <p:spPr>
          <a:xfrm>
            <a:off x="963150" y="3871825"/>
            <a:ext cx="1180925" cy="711575"/>
          </a:xfrm>
          <a:prstGeom prst="rect">
            <a:avLst/>
          </a:prstGeom>
          <a:noFill/>
          <a:ln cap="flat" cmpd="sng" w="9525">
            <a:solidFill>
              <a:schemeClr val="lt1"/>
            </a:solidFill>
            <a:prstDash val="solid"/>
            <a:round/>
            <a:headEnd len="sm" w="sm" type="none"/>
            <a:tailEnd len="sm" w="sm" type="none"/>
          </a:ln>
        </p:spPr>
      </p:pic>
      <p:pic>
        <p:nvPicPr>
          <p:cNvPr id="805" name="Google Shape;805;p83"/>
          <p:cNvPicPr preferRelativeResize="0"/>
          <p:nvPr/>
        </p:nvPicPr>
        <p:blipFill>
          <a:blip r:embed="rId7">
            <a:alphaModFix/>
          </a:blip>
          <a:stretch>
            <a:fillRect/>
          </a:stretch>
        </p:blipFill>
        <p:spPr>
          <a:xfrm>
            <a:off x="2634625" y="3871825"/>
            <a:ext cx="1180925" cy="7115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4"/>
          <p:cNvSpPr/>
          <p:nvPr/>
        </p:nvSpPr>
        <p:spPr>
          <a:xfrm>
            <a:off x="2597263" y="4268325"/>
            <a:ext cx="562200" cy="10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84"/>
          <p:cNvSpPr/>
          <p:nvPr/>
        </p:nvSpPr>
        <p:spPr>
          <a:xfrm>
            <a:off x="2659150" y="760000"/>
            <a:ext cx="48900" cy="48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84"/>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Hierarchical Algorithm</a:t>
            </a:r>
            <a:endParaRPr sz="2500"/>
          </a:p>
        </p:txBody>
      </p:sp>
      <p:sp>
        <p:nvSpPr>
          <p:cNvPr id="813" name="Google Shape;813;p84"/>
          <p:cNvSpPr txBox="1"/>
          <p:nvPr/>
        </p:nvSpPr>
        <p:spPr>
          <a:xfrm>
            <a:off x="4045725" y="976850"/>
            <a:ext cx="4239900" cy="2022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Hierarchical clustering groups similar data points into clusters based on their pairwise similarities or distances. </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lang="en" sz="1200">
                <a:latin typeface="Jost"/>
                <a:ea typeface="Jost"/>
                <a:cs typeface="Jost"/>
                <a:sym typeface="Jost"/>
              </a:rPr>
              <a:t>It creates a hierarchical structure of clusters, where clusters can be further divided into smaller subclusters. </a:t>
            </a:r>
            <a:endParaRPr sz="1200">
              <a:latin typeface="Jost"/>
              <a:ea typeface="Jost"/>
              <a:cs typeface="Jost"/>
              <a:sym typeface="Jost"/>
            </a:endParaRPr>
          </a:p>
          <a:p>
            <a:pPr indent="0" lvl="0" marL="457200" rtl="0" algn="l">
              <a:lnSpc>
                <a:spcPct val="115000"/>
              </a:lnSpc>
              <a:spcBef>
                <a:spcPts val="0"/>
              </a:spcBef>
              <a:spcAft>
                <a:spcPts val="0"/>
              </a:spcAft>
              <a:buNone/>
            </a:pPr>
            <a:r>
              <a:t/>
            </a:r>
            <a:endParaRPr sz="1200">
              <a:latin typeface="Jost"/>
              <a:ea typeface="Jost"/>
              <a:cs typeface="Jost"/>
              <a:sym typeface="Jost"/>
            </a:endParaRPr>
          </a:p>
          <a:p>
            <a:pPr indent="-304800" lvl="0" marL="457200" rtl="0" algn="l">
              <a:lnSpc>
                <a:spcPct val="115000"/>
              </a:lnSpc>
              <a:spcBef>
                <a:spcPts val="0"/>
              </a:spcBef>
              <a:spcAft>
                <a:spcPts val="0"/>
              </a:spcAft>
              <a:buSzPts val="1200"/>
              <a:buFont typeface="Jost"/>
              <a:buChar char="●"/>
            </a:pPr>
            <a:r>
              <a:rPr b="1" lang="en" sz="1200">
                <a:latin typeface="Jost"/>
                <a:ea typeface="Jost"/>
                <a:cs typeface="Jost"/>
                <a:sym typeface="Jost"/>
              </a:rPr>
              <a:t>6 clusters</a:t>
            </a:r>
            <a:r>
              <a:rPr lang="en" sz="1200">
                <a:latin typeface="Jost"/>
                <a:ea typeface="Jost"/>
                <a:cs typeface="Jost"/>
                <a:sym typeface="Jost"/>
              </a:rPr>
              <a:t> seem to be the most suitable. (7 has a better score but it is too complex)</a:t>
            </a:r>
            <a:endParaRPr sz="1200">
              <a:latin typeface="Jost"/>
              <a:ea typeface="Jost"/>
              <a:cs typeface="Jost"/>
              <a:sym typeface="Jost"/>
            </a:endParaRPr>
          </a:p>
          <a:p>
            <a:pPr indent="0" lvl="0" marL="0" rtl="0" algn="l">
              <a:lnSpc>
                <a:spcPct val="115000"/>
              </a:lnSpc>
              <a:spcBef>
                <a:spcPts val="0"/>
              </a:spcBef>
              <a:spcAft>
                <a:spcPts val="0"/>
              </a:spcAft>
              <a:buNone/>
            </a:pPr>
            <a:r>
              <a:t/>
            </a:r>
            <a:endParaRPr b="1" sz="900">
              <a:latin typeface="Jost"/>
              <a:ea typeface="Jost"/>
              <a:cs typeface="Jost"/>
              <a:sym typeface="Jost"/>
            </a:endParaRPr>
          </a:p>
        </p:txBody>
      </p:sp>
      <p:pic>
        <p:nvPicPr>
          <p:cNvPr id="814" name="Google Shape;814;p84"/>
          <p:cNvPicPr preferRelativeResize="0"/>
          <p:nvPr/>
        </p:nvPicPr>
        <p:blipFill>
          <a:blip r:embed="rId3">
            <a:alphaModFix/>
          </a:blip>
          <a:stretch>
            <a:fillRect/>
          </a:stretch>
        </p:blipFill>
        <p:spPr>
          <a:xfrm>
            <a:off x="933025" y="2427175"/>
            <a:ext cx="3044799" cy="1004600"/>
          </a:xfrm>
          <a:prstGeom prst="rect">
            <a:avLst/>
          </a:prstGeom>
          <a:noFill/>
          <a:ln cap="flat" cmpd="sng" w="9525">
            <a:solidFill>
              <a:schemeClr val="lt1"/>
            </a:solidFill>
            <a:prstDash val="solid"/>
            <a:round/>
            <a:headEnd len="sm" w="sm" type="none"/>
            <a:tailEnd len="sm" w="sm" type="none"/>
          </a:ln>
        </p:spPr>
      </p:pic>
      <p:pic>
        <p:nvPicPr>
          <p:cNvPr id="815" name="Google Shape;815;p84"/>
          <p:cNvPicPr preferRelativeResize="0"/>
          <p:nvPr/>
        </p:nvPicPr>
        <p:blipFill>
          <a:blip r:embed="rId4">
            <a:alphaModFix/>
          </a:blip>
          <a:stretch>
            <a:fillRect/>
          </a:stretch>
        </p:blipFill>
        <p:spPr>
          <a:xfrm>
            <a:off x="933025" y="3669675"/>
            <a:ext cx="3044799" cy="996175"/>
          </a:xfrm>
          <a:prstGeom prst="rect">
            <a:avLst/>
          </a:prstGeom>
          <a:noFill/>
          <a:ln cap="flat" cmpd="sng" w="9525">
            <a:solidFill>
              <a:schemeClr val="lt1"/>
            </a:solidFill>
            <a:prstDash val="solid"/>
            <a:round/>
            <a:headEnd len="sm" w="sm" type="none"/>
            <a:tailEnd len="sm" w="sm" type="none"/>
          </a:ln>
        </p:spPr>
      </p:pic>
      <p:pic>
        <p:nvPicPr>
          <p:cNvPr id="816" name="Google Shape;816;p84"/>
          <p:cNvPicPr preferRelativeResize="0"/>
          <p:nvPr/>
        </p:nvPicPr>
        <p:blipFill>
          <a:blip r:embed="rId5">
            <a:alphaModFix/>
          </a:blip>
          <a:stretch>
            <a:fillRect/>
          </a:stretch>
        </p:blipFill>
        <p:spPr>
          <a:xfrm>
            <a:off x="4442125" y="3028100"/>
            <a:ext cx="2674600" cy="1637750"/>
          </a:xfrm>
          <a:prstGeom prst="rect">
            <a:avLst/>
          </a:prstGeom>
          <a:noFill/>
          <a:ln cap="flat" cmpd="sng" w="9525">
            <a:solidFill>
              <a:schemeClr val="lt1"/>
            </a:solidFill>
            <a:prstDash val="solid"/>
            <a:round/>
            <a:headEnd len="sm" w="sm" type="none"/>
            <a:tailEnd len="sm" w="sm" type="none"/>
          </a:ln>
        </p:spPr>
      </p:pic>
      <p:pic>
        <p:nvPicPr>
          <p:cNvPr id="817" name="Google Shape;817;p84"/>
          <p:cNvPicPr preferRelativeResize="0"/>
          <p:nvPr/>
        </p:nvPicPr>
        <p:blipFill>
          <a:blip r:embed="rId6">
            <a:alphaModFix/>
          </a:blip>
          <a:stretch>
            <a:fillRect/>
          </a:stretch>
        </p:blipFill>
        <p:spPr>
          <a:xfrm>
            <a:off x="933023" y="1040300"/>
            <a:ext cx="3044798" cy="11490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5"/>
          <p:cNvSpPr/>
          <p:nvPr/>
        </p:nvSpPr>
        <p:spPr>
          <a:xfrm rot="-9313270">
            <a:off x="7843170" y="4008005"/>
            <a:ext cx="649938" cy="634098"/>
          </a:xfrm>
          <a:prstGeom prst="ellipse">
            <a:avLst/>
          </a:prstGeom>
          <a:gradFill>
            <a:gsLst>
              <a:gs pos="0">
                <a:schemeClr val="accent1"/>
              </a:gs>
              <a:gs pos="47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85"/>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Final Insights</a:t>
            </a:r>
            <a:endParaRPr sz="2500"/>
          </a:p>
        </p:txBody>
      </p:sp>
      <p:sp>
        <p:nvSpPr>
          <p:cNvPr id="824" name="Google Shape;824;p85"/>
          <p:cNvSpPr txBox="1"/>
          <p:nvPr/>
        </p:nvSpPr>
        <p:spPr>
          <a:xfrm>
            <a:off x="796725" y="1120925"/>
            <a:ext cx="71952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Jost"/>
              <a:buChar char="●"/>
            </a:pPr>
            <a:r>
              <a:rPr lang="en">
                <a:latin typeface="Jost"/>
                <a:ea typeface="Jost"/>
                <a:cs typeface="Jost"/>
                <a:sym typeface="Jost"/>
              </a:rPr>
              <a:t>Best number of clusters seem to be 5 or 6. </a:t>
            </a:r>
            <a:endParaRPr>
              <a:latin typeface="Jost"/>
              <a:ea typeface="Jost"/>
              <a:cs typeface="Jost"/>
              <a:sym typeface="Jost"/>
            </a:endParaRPr>
          </a:p>
          <a:p>
            <a:pPr indent="0" lvl="0" marL="457200" rtl="0" algn="l">
              <a:lnSpc>
                <a:spcPct val="115000"/>
              </a:lnSpc>
              <a:spcBef>
                <a:spcPts val="0"/>
              </a:spcBef>
              <a:spcAft>
                <a:spcPts val="0"/>
              </a:spcAft>
              <a:buNone/>
            </a:pPr>
            <a:r>
              <a:t/>
            </a:r>
            <a:endParaRPr>
              <a:latin typeface="Jost"/>
              <a:ea typeface="Jost"/>
              <a:cs typeface="Jost"/>
              <a:sym typeface="Jost"/>
            </a:endParaRPr>
          </a:p>
          <a:p>
            <a:pPr indent="-317500" lvl="0" marL="457200" rtl="0" algn="l">
              <a:lnSpc>
                <a:spcPct val="115000"/>
              </a:lnSpc>
              <a:spcBef>
                <a:spcPts val="0"/>
              </a:spcBef>
              <a:spcAft>
                <a:spcPts val="0"/>
              </a:spcAft>
              <a:buSzPts val="1400"/>
              <a:buFont typeface="Jost"/>
              <a:buChar char="●"/>
            </a:pPr>
            <a:r>
              <a:rPr lang="en">
                <a:latin typeface="Jost"/>
                <a:ea typeface="Jost"/>
                <a:cs typeface="Jost"/>
                <a:sym typeface="Jost"/>
              </a:rPr>
              <a:t>5 to 6 </a:t>
            </a:r>
            <a:r>
              <a:rPr lang="en">
                <a:latin typeface="Jost"/>
                <a:ea typeface="Jost"/>
                <a:cs typeface="Jost"/>
                <a:sym typeface="Jost"/>
              </a:rPr>
              <a:t>different clusters:</a:t>
            </a:r>
            <a:endParaRPr>
              <a:latin typeface="Jost"/>
              <a:ea typeface="Jost"/>
              <a:cs typeface="Jost"/>
              <a:sym typeface="Jost"/>
            </a:endParaRPr>
          </a:p>
          <a:p>
            <a:pPr indent="-317500" lvl="1" marL="914400" rtl="0" algn="l">
              <a:lnSpc>
                <a:spcPct val="115000"/>
              </a:lnSpc>
              <a:spcBef>
                <a:spcPts val="0"/>
              </a:spcBef>
              <a:spcAft>
                <a:spcPts val="0"/>
              </a:spcAft>
              <a:buSzPts val="1400"/>
              <a:buFont typeface="Jost"/>
              <a:buChar char="○"/>
            </a:pPr>
            <a:r>
              <a:rPr lang="en">
                <a:latin typeface="Jost"/>
                <a:ea typeface="Jost"/>
                <a:cs typeface="Jost"/>
                <a:sym typeface="Jost"/>
              </a:rPr>
              <a:t>Low income and low spendings</a:t>
            </a:r>
            <a:endParaRPr>
              <a:latin typeface="Jost"/>
              <a:ea typeface="Jost"/>
              <a:cs typeface="Jost"/>
              <a:sym typeface="Jost"/>
            </a:endParaRPr>
          </a:p>
          <a:p>
            <a:pPr indent="-317500" lvl="1" marL="914400" rtl="0" algn="l">
              <a:lnSpc>
                <a:spcPct val="115000"/>
              </a:lnSpc>
              <a:spcBef>
                <a:spcPts val="0"/>
              </a:spcBef>
              <a:spcAft>
                <a:spcPts val="0"/>
              </a:spcAft>
              <a:buSzPts val="1400"/>
              <a:buFont typeface="Jost"/>
              <a:buChar char="○"/>
            </a:pPr>
            <a:r>
              <a:rPr lang="en">
                <a:latin typeface="Jost"/>
                <a:ea typeface="Jost"/>
                <a:cs typeface="Jost"/>
                <a:sym typeface="Jost"/>
              </a:rPr>
              <a:t>High income and low spendings</a:t>
            </a:r>
            <a:endParaRPr>
              <a:latin typeface="Jost"/>
              <a:ea typeface="Jost"/>
              <a:cs typeface="Jost"/>
              <a:sym typeface="Jost"/>
            </a:endParaRPr>
          </a:p>
          <a:p>
            <a:pPr indent="-317500" lvl="1" marL="914400" rtl="0" algn="l">
              <a:lnSpc>
                <a:spcPct val="115000"/>
              </a:lnSpc>
              <a:spcBef>
                <a:spcPts val="0"/>
              </a:spcBef>
              <a:spcAft>
                <a:spcPts val="0"/>
              </a:spcAft>
              <a:buSzPts val="1400"/>
              <a:buFont typeface="Jost"/>
              <a:buChar char="○"/>
            </a:pPr>
            <a:r>
              <a:rPr lang="en">
                <a:latin typeface="Jost"/>
                <a:ea typeface="Jost"/>
                <a:cs typeface="Jost"/>
                <a:sym typeface="Jost"/>
              </a:rPr>
              <a:t>Low income and high spendings</a:t>
            </a:r>
            <a:endParaRPr>
              <a:latin typeface="Jost"/>
              <a:ea typeface="Jost"/>
              <a:cs typeface="Jost"/>
              <a:sym typeface="Jost"/>
            </a:endParaRPr>
          </a:p>
          <a:p>
            <a:pPr indent="-317500" lvl="1" marL="914400" rtl="0" algn="l">
              <a:lnSpc>
                <a:spcPct val="115000"/>
              </a:lnSpc>
              <a:spcBef>
                <a:spcPts val="0"/>
              </a:spcBef>
              <a:spcAft>
                <a:spcPts val="0"/>
              </a:spcAft>
              <a:buSzPts val="1400"/>
              <a:buFont typeface="Jost"/>
              <a:buChar char="○"/>
            </a:pPr>
            <a:r>
              <a:rPr lang="en">
                <a:latin typeface="Jost"/>
                <a:ea typeface="Jost"/>
                <a:cs typeface="Jost"/>
                <a:sym typeface="Jost"/>
              </a:rPr>
              <a:t>High income and high spendings</a:t>
            </a:r>
            <a:endParaRPr>
              <a:latin typeface="Jost"/>
              <a:ea typeface="Jost"/>
              <a:cs typeface="Jost"/>
              <a:sym typeface="Jost"/>
            </a:endParaRPr>
          </a:p>
          <a:p>
            <a:pPr indent="-317500" lvl="1" marL="914400" rtl="0" algn="l">
              <a:lnSpc>
                <a:spcPct val="115000"/>
              </a:lnSpc>
              <a:spcBef>
                <a:spcPts val="0"/>
              </a:spcBef>
              <a:spcAft>
                <a:spcPts val="0"/>
              </a:spcAft>
              <a:buSzPts val="1400"/>
              <a:buFont typeface="Jost"/>
              <a:buChar char="○"/>
            </a:pPr>
            <a:r>
              <a:rPr lang="en">
                <a:latin typeface="Jost"/>
                <a:ea typeface="Jost"/>
                <a:cs typeface="Jost"/>
                <a:sym typeface="Jost"/>
              </a:rPr>
              <a:t>Average income and average spendings</a:t>
            </a:r>
            <a:endParaRPr>
              <a:latin typeface="Jost"/>
              <a:ea typeface="Jost"/>
              <a:cs typeface="Jost"/>
              <a:sym typeface="Jost"/>
            </a:endParaRPr>
          </a:p>
          <a:p>
            <a:pPr indent="0" lvl="0" marL="0" rtl="0" algn="l">
              <a:lnSpc>
                <a:spcPct val="115000"/>
              </a:lnSpc>
              <a:spcBef>
                <a:spcPts val="0"/>
              </a:spcBef>
              <a:spcAft>
                <a:spcPts val="0"/>
              </a:spcAft>
              <a:buNone/>
            </a:pPr>
            <a:r>
              <a:t/>
            </a:r>
            <a:endParaRPr>
              <a:latin typeface="Jost"/>
              <a:ea typeface="Jost"/>
              <a:cs typeface="Jost"/>
              <a:sym typeface="Jost"/>
            </a:endParaRPr>
          </a:p>
          <a:p>
            <a:pPr indent="-317500" lvl="0" marL="457200" rtl="0" algn="l">
              <a:lnSpc>
                <a:spcPct val="115000"/>
              </a:lnSpc>
              <a:spcBef>
                <a:spcPts val="0"/>
              </a:spcBef>
              <a:spcAft>
                <a:spcPts val="0"/>
              </a:spcAft>
              <a:buSzPts val="1400"/>
              <a:buFont typeface="Jost"/>
              <a:buChar char="●"/>
            </a:pPr>
            <a:r>
              <a:rPr lang="en">
                <a:latin typeface="Jost"/>
                <a:ea typeface="Jost"/>
                <a:cs typeface="Jost"/>
                <a:sym typeface="Jost"/>
              </a:rPr>
              <a:t>Overlap in average income and average spending clusters may indicate that shopping mall have higher demand of this group of customers, hence can think of ways to attract them. </a:t>
            </a:r>
            <a:endParaRPr>
              <a:latin typeface="Jost"/>
              <a:ea typeface="Jost"/>
              <a:cs typeface="Jost"/>
              <a:sym typeface="Jost"/>
            </a:endParaRPr>
          </a:p>
          <a:p>
            <a:pPr indent="0" lvl="0" marL="0" rtl="0" algn="l">
              <a:lnSpc>
                <a:spcPct val="115000"/>
              </a:lnSpc>
              <a:spcBef>
                <a:spcPts val="0"/>
              </a:spcBef>
              <a:spcAft>
                <a:spcPts val="0"/>
              </a:spcAft>
              <a:buNone/>
            </a:pPr>
            <a:r>
              <a:t/>
            </a:r>
            <a:endParaRPr>
              <a:latin typeface="Jost"/>
              <a:ea typeface="Jost"/>
              <a:cs typeface="Jost"/>
              <a:sym typeface="Jost"/>
            </a:endParaRPr>
          </a:p>
          <a:p>
            <a:pPr indent="0" lvl="0" marL="0" rtl="0" algn="l">
              <a:lnSpc>
                <a:spcPct val="115000"/>
              </a:lnSpc>
              <a:spcBef>
                <a:spcPts val="0"/>
              </a:spcBef>
              <a:spcAft>
                <a:spcPts val="0"/>
              </a:spcAft>
              <a:buNone/>
            </a:pPr>
            <a:r>
              <a:t/>
            </a:r>
            <a:endParaRPr>
              <a:latin typeface="Jost"/>
              <a:ea typeface="Jost"/>
              <a:cs typeface="Jost"/>
              <a:sym typeface="Jost"/>
            </a:endParaRPr>
          </a:p>
          <a:p>
            <a:pPr indent="0" lvl="0" marL="0" rtl="0" algn="l">
              <a:lnSpc>
                <a:spcPct val="115000"/>
              </a:lnSpc>
              <a:spcBef>
                <a:spcPts val="0"/>
              </a:spcBef>
              <a:spcAft>
                <a:spcPts val="0"/>
              </a:spcAft>
              <a:buNone/>
            </a:pPr>
            <a:r>
              <a:t/>
            </a:r>
            <a:endParaRPr b="1">
              <a:latin typeface="Jost"/>
              <a:ea typeface="Jost"/>
              <a:cs typeface="Jost"/>
              <a:sym typeface="Jos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86"/>
          <p:cNvGrpSpPr/>
          <p:nvPr/>
        </p:nvGrpSpPr>
        <p:grpSpPr>
          <a:xfrm>
            <a:off x="935096" y="945495"/>
            <a:ext cx="6823734" cy="3252508"/>
            <a:chOff x="7325425" y="2612425"/>
            <a:chExt cx="1088888" cy="1088888"/>
          </a:xfrm>
        </p:grpSpPr>
        <p:sp>
          <p:nvSpPr>
            <p:cNvPr id="830" name="Google Shape;830;p86"/>
            <p:cNvSpPr/>
            <p:nvPr/>
          </p:nvSpPr>
          <p:spPr>
            <a:xfrm>
              <a:off x="7325425" y="2612425"/>
              <a:ext cx="909000" cy="909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6"/>
            <p:cNvSpPr/>
            <p:nvPr/>
          </p:nvSpPr>
          <p:spPr>
            <a:xfrm>
              <a:off x="7505313" y="2792313"/>
              <a:ext cx="909000" cy="909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2" name="Google Shape;832;p86"/>
          <p:cNvSpPr txBox="1"/>
          <p:nvPr>
            <p:ph type="title"/>
          </p:nvPr>
        </p:nvSpPr>
        <p:spPr>
          <a:xfrm>
            <a:off x="2347950" y="2182150"/>
            <a:ext cx="4448100" cy="8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5000"/>
              <a:t>Thank you</a:t>
            </a:r>
            <a:r>
              <a:rPr lang="en" sz="5000">
                <a:solidFill>
                  <a:schemeClr val="accent1"/>
                </a:solidFill>
              </a:rPr>
              <a:t>!</a:t>
            </a:r>
            <a:endParaRPr sz="50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Exploratory Data Analysis (EDA)</a:t>
            </a:r>
            <a:endParaRPr sz="2500"/>
          </a:p>
        </p:txBody>
      </p:sp>
      <p:sp>
        <p:nvSpPr>
          <p:cNvPr id="311" name="Google Shape;311;p38"/>
          <p:cNvSpPr txBox="1"/>
          <p:nvPr>
            <p:ph idx="1" type="subTitle"/>
          </p:nvPr>
        </p:nvSpPr>
        <p:spPr>
          <a:xfrm>
            <a:off x="720000" y="2984725"/>
            <a:ext cx="7704000" cy="166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2A362D"/>
              </a:buClr>
              <a:buSzPts val="1400"/>
              <a:buFont typeface="Jost"/>
              <a:buChar char="●"/>
            </a:pPr>
            <a:r>
              <a:rPr lang="en" sz="1200">
                <a:solidFill>
                  <a:srgbClr val="2A362D"/>
                </a:solidFill>
              </a:rPr>
              <a:t>On average, 24 tons of gas, 888 MWh of electricity, and 485 tons of water is consumed.</a:t>
            </a:r>
            <a:endParaRPr sz="1200">
              <a:solidFill>
                <a:srgbClr val="2A362D"/>
              </a:solidFill>
            </a:endParaRPr>
          </a:p>
          <a:p>
            <a:pPr indent="0" lvl="0" marL="457200" rtl="0" algn="l">
              <a:lnSpc>
                <a:spcPct val="115000"/>
              </a:lnSpc>
              <a:spcBef>
                <a:spcPts val="0"/>
              </a:spcBef>
              <a:spcAft>
                <a:spcPts val="0"/>
              </a:spcAft>
              <a:buNone/>
            </a:pPr>
            <a:r>
              <a:t/>
            </a:r>
            <a:endParaRPr sz="1200">
              <a:solidFill>
                <a:srgbClr val="2A362D"/>
              </a:solidFill>
            </a:endParaRPr>
          </a:p>
          <a:p>
            <a:pPr indent="-317500" lvl="0" marL="457200" rtl="0" algn="l">
              <a:lnSpc>
                <a:spcPct val="115000"/>
              </a:lnSpc>
              <a:spcBef>
                <a:spcPts val="0"/>
              </a:spcBef>
              <a:spcAft>
                <a:spcPts val="0"/>
              </a:spcAft>
              <a:buClr>
                <a:srgbClr val="2A362D"/>
              </a:buClr>
              <a:buSzPts val="1400"/>
              <a:buFont typeface="Albert Sans"/>
              <a:buChar char="●"/>
            </a:pPr>
            <a:r>
              <a:rPr lang="en" sz="1200">
                <a:solidFill>
                  <a:srgbClr val="2A362D"/>
                </a:solidFill>
              </a:rPr>
              <a:t>The </a:t>
            </a:r>
            <a:r>
              <a:rPr lang="en" sz="1200" u="sng">
                <a:solidFill>
                  <a:srgbClr val="2A362D"/>
                </a:solidFill>
              </a:rPr>
              <a:t>median</a:t>
            </a:r>
            <a:r>
              <a:rPr lang="en" sz="1200">
                <a:solidFill>
                  <a:srgbClr val="2A362D"/>
                </a:solidFill>
              </a:rPr>
              <a:t> of </a:t>
            </a:r>
            <a:r>
              <a:rPr b="1" lang="en" sz="1200">
                <a:solidFill>
                  <a:srgbClr val="2A362D"/>
                </a:solidFill>
              </a:rPr>
              <a:t>Gas</a:t>
            </a:r>
            <a:r>
              <a:rPr lang="en" sz="1200">
                <a:solidFill>
                  <a:srgbClr val="2A362D"/>
                </a:solidFill>
              </a:rPr>
              <a:t> Consumption and </a:t>
            </a:r>
            <a:r>
              <a:rPr b="1" lang="en" sz="1200">
                <a:solidFill>
                  <a:srgbClr val="2A362D"/>
                </a:solidFill>
              </a:rPr>
              <a:t>Water</a:t>
            </a:r>
            <a:r>
              <a:rPr lang="en" sz="1200">
                <a:solidFill>
                  <a:srgbClr val="2A362D"/>
                </a:solidFill>
              </a:rPr>
              <a:t> Consumption </a:t>
            </a:r>
            <a:r>
              <a:rPr b="1" lang="en" sz="1200">
                <a:solidFill>
                  <a:srgbClr val="2A362D"/>
                </a:solidFill>
              </a:rPr>
              <a:t>do not differ</a:t>
            </a:r>
            <a:r>
              <a:rPr lang="en" sz="1200">
                <a:solidFill>
                  <a:srgbClr val="2A362D"/>
                </a:solidFill>
              </a:rPr>
              <a:t> much from the mean, suggesting</a:t>
            </a:r>
            <a:r>
              <a:rPr b="1" lang="en" sz="1200">
                <a:solidFill>
                  <a:srgbClr val="2A362D"/>
                </a:solidFill>
              </a:rPr>
              <a:t> normal </a:t>
            </a:r>
            <a:r>
              <a:rPr lang="en" sz="1200">
                <a:solidFill>
                  <a:srgbClr val="2A362D"/>
                </a:solidFill>
              </a:rPr>
              <a:t>distributions.</a:t>
            </a:r>
            <a:endParaRPr sz="1200">
              <a:solidFill>
                <a:srgbClr val="2A362D"/>
              </a:solidFill>
            </a:endParaRPr>
          </a:p>
          <a:p>
            <a:pPr indent="0" lvl="0" marL="457200" rtl="0" algn="l">
              <a:lnSpc>
                <a:spcPct val="115000"/>
              </a:lnSpc>
              <a:spcBef>
                <a:spcPts val="0"/>
              </a:spcBef>
              <a:spcAft>
                <a:spcPts val="0"/>
              </a:spcAft>
              <a:buNone/>
            </a:pPr>
            <a:r>
              <a:t/>
            </a:r>
            <a:endParaRPr sz="1200">
              <a:solidFill>
                <a:srgbClr val="2A362D"/>
              </a:solidFill>
            </a:endParaRPr>
          </a:p>
          <a:p>
            <a:pPr indent="-317500" lvl="0" marL="457200" rtl="0" algn="l">
              <a:lnSpc>
                <a:spcPct val="115000"/>
              </a:lnSpc>
              <a:spcBef>
                <a:spcPts val="0"/>
              </a:spcBef>
              <a:spcAft>
                <a:spcPts val="0"/>
              </a:spcAft>
              <a:buClr>
                <a:srgbClr val="2A362D"/>
              </a:buClr>
              <a:buSzPts val="1400"/>
              <a:buFont typeface="Albert Sans"/>
              <a:buChar char="●"/>
            </a:pPr>
            <a:r>
              <a:rPr lang="en" sz="1200">
                <a:solidFill>
                  <a:srgbClr val="2A362D"/>
                </a:solidFill>
              </a:rPr>
              <a:t>The </a:t>
            </a:r>
            <a:r>
              <a:rPr lang="en" sz="1200" u="sng">
                <a:solidFill>
                  <a:srgbClr val="2A362D"/>
                </a:solidFill>
              </a:rPr>
              <a:t>median</a:t>
            </a:r>
            <a:r>
              <a:rPr lang="en" sz="1200">
                <a:solidFill>
                  <a:srgbClr val="2A362D"/>
                </a:solidFill>
              </a:rPr>
              <a:t> of </a:t>
            </a:r>
            <a:r>
              <a:rPr b="1" lang="en" sz="1200">
                <a:solidFill>
                  <a:srgbClr val="2A362D"/>
                </a:solidFill>
              </a:rPr>
              <a:t>Electricity</a:t>
            </a:r>
            <a:r>
              <a:rPr lang="en" sz="1200">
                <a:solidFill>
                  <a:srgbClr val="2A362D"/>
                </a:solidFill>
              </a:rPr>
              <a:t> Consumption </a:t>
            </a:r>
            <a:r>
              <a:rPr b="1" lang="en" sz="1200">
                <a:solidFill>
                  <a:srgbClr val="2A362D"/>
                </a:solidFill>
              </a:rPr>
              <a:t>differs most </a:t>
            </a:r>
            <a:r>
              <a:rPr lang="en" sz="1200">
                <a:solidFill>
                  <a:srgbClr val="2A362D"/>
                </a:solidFill>
              </a:rPr>
              <a:t>from the mean, indicating </a:t>
            </a:r>
            <a:r>
              <a:rPr b="1" lang="en" sz="1200">
                <a:solidFill>
                  <a:srgbClr val="2A362D"/>
                </a:solidFill>
              </a:rPr>
              <a:t>not normal </a:t>
            </a:r>
            <a:r>
              <a:rPr lang="en" sz="1200">
                <a:solidFill>
                  <a:srgbClr val="2A362D"/>
                </a:solidFill>
              </a:rPr>
              <a:t>distribution. </a:t>
            </a:r>
            <a:endParaRPr sz="1200">
              <a:solidFill>
                <a:srgbClr val="2A362D"/>
              </a:solidFill>
            </a:endParaRPr>
          </a:p>
          <a:p>
            <a:pPr indent="0" lvl="0" marL="0" rtl="0" algn="l">
              <a:lnSpc>
                <a:spcPct val="115000"/>
              </a:lnSpc>
              <a:spcBef>
                <a:spcPts val="0"/>
              </a:spcBef>
              <a:spcAft>
                <a:spcPts val="0"/>
              </a:spcAft>
              <a:buSzPts val="1300"/>
              <a:buNone/>
            </a:pPr>
            <a:r>
              <a:t/>
            </a:r>
            <a:endParaRPr sz="1200"/>
          </a:p>
        </p:txBody>
      </p:sp>
      <p:pic>
        <p:nvPicPr>
          <p:cNvPr id="312" name="Google Shape;312;p38"/>
          <p:cNvPicPr preferRelativeResize="0"/>
          <p:nvPr/>
        </p:nvPicPr>
        <p:blipFill>
          <a:blip r:embed="rId3">
            <a:alphaModFix/>
          </a:blip>
          <a:stretch>
            <a:fillRect/>
          </a:stretch>
        </p:blipFill>
        <p:spPr>
          <a:xfrm>
            <a:off x="2607675" y="1043512"/>
            <a:ext cx="3928661" cy="1784525"/>
          </a:xfrm>
          <a:prstGeom prst="rect">
            <a:avLst/>
          </a:prstGeom>
          <a:noFill/>
          <a:ln cap="flat" cmpd="sng" w="9525">
            <a:solidFill>
              <a:srgbClr val="2A362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9"/>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9" name="Google Shape;319;p39"/>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320" name="Google Shape;320;p39"/>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02</a:t>
            </a:r>
            <a:endParaRPr sz="6000"/>
          </a:p>
        </p:txBody>
      </p:sp>
      <p:sp>
        <p:nvSpPr>
          <p:cNvPr id="321" name="Google Shape;321;p39"/>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Data Pre-Processing</a:t>
            </a:r>
            <a:endParaRPr b="1"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p:nvPr/>
        </p:nvSpPr>
        <p:spPr>
          <a:xfrm flipH="1" rot="6443641">
            <a:off x="-199311" y="3637953"/>
            <a:ext cx="1292716" cy="1699625"/>
          </a:xfrm>
          <a:custGeom>
            <a:rect b="b" l="l" r="r" t="t"/>
            <a:pathLst>
              <a:path extrusionOk="0" h="67984" w="31839">
                <a:moveTo>
                  <a:pt x="1240" y="971"/>
                </a:moveTo>
                <a:cubicBezTo>
                  <a:pt x="5084" y="-5103"/>
                  <a:pt x="30455" y="19884"/>
                  <a:pt x="31685" y="30955"/>
                </a:cubicBezTo>
                <a:cubicBezTo>
                  <a:pt x="32915" y="42026"/>
                  <a:pt x="13694" y="72395"/>
                  <a:pt x="8620" y="67398"/>
                </a:cubicBezTo>
                <a:cubicBezTo>
                  <a:pt x="3546" y="62401"/>
                  <a:pt x="-2604" y="7045"/>
                  <a:pt x="1240" y="971"/>
                </a:cubicBezTo>
                <a:close/>
              </a:path>
            </a:pathLst>
          </a:custGeom>
          <a:gradFill>
            <a:gsLst>
              <a:gs pos="0">
                <a:schemeClr val="accent1"/>
              </a:gs>
              <a:gs pos="15000">
                <a:schemeClr val="accent1"/>
              </a:gs>
              <a:gs pos="100000">
                <a:schemeClr val="dk1"/>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txBox="1"/>
          <p:nvPr>
            <p:ph idx="1" type="subTitle"/>
          </p:nvPr>
        </p:nvSpPr>
        <p:spPr>
          <a:xfrm>
            <a:off x="622600" y="1334800"/>
            <a:ext cx="3239700" cy="19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t>Handling categorical </a:t>
            </a:r>
            <a:r>
              <a:rPr b="1" lang="en" sz="1500"/>
              <a:t>DATE </a:t>
            </a:r>
            <a:r>
              <a:rPr lang="en" sz="1500"/>
              <a:t>variable:</a:t>
            </a:r>
            <a:endParaRPr sz="1500"/>
          </a:p>
          <a:p>
            <a:pPr indent="-330200" lvl="0" marL="457200" rtl="0" algn="l">
              <a:lnSpc>
                <a:spcPct val="115000"/>
              </a:lnSpc>
              <a:spcBef>
                <a:spcPts val="0"/>
              </a:spcBef>
              <a:spcAft>
                <a:spcPts val="0"/>
              </a:spcAft>
              <a:buClr>
                <a:srgbClr val="2A362D"/>
              </a:buClr>
              <a:buSzPts val="1600"/>
              <a:buFont typeface="Albert Sans"/>
              <a:buChar char="●"/>
            </a:pPr>
            <a:r>
              <a:rPr lang="en" sz="1400">
                <a:solidFill>
                  <a:srgbClr val="2A362D"/>
                </a:solidFill>
              </a:rPr>
              <a:t>Converted the data type to datetime, with format of </a:t>
            </a:r>
            <a:r>
              <a:rPr b="1" lang="en" sz="1400">
                <a:solidFill>
                  <a:srgbClr val="2A362D"/>
                </a:solidFill>
              </a:rPr>
              <a:t>‘%d/%m/%Y’</a:t>
            </a:r>
            <a:r>
              <a:rPr lang="en" sz="1400">
                <a:solidFill>
                  <a:srgbClr val="2A362D"/>
                </a:solidFill>
              </a:rPr>
              <a:t>.</a:t>
            </a:r>
            <a:endParaRPr sz="1400">
              <a:solidFill>
                <a:srgbClr val="2A362D"/>
              </a:solidFill>
            </a:endParaRPr>
          </a:p>
          <a:p>
            <a:pPr indent="-330200" lvl="0" marL="457200" rtl="0" algn="l">
              <a:lnSpc>
                <a:spcPct val="115000"/>
              </a:lnSpc>
              <a:spcBef>
                <a:spcPts val="0"/>
              </a:spcBef>
              <a:spcAft>
                <a:spcPts val="0"/>
              </a:spcAft>
              <a:buClr>
                <a:srgbClr val="2A362D"/>
              </a:buClr>
              <a:buSzPts val="1600"/>
              <a:buFont typeface="Jost"/>
              <a:buChar char="●"/>
            </a:pPr>
            <a:r>
              <a:rPr lang="en" sz="1400">
                <a:solidFill>
                  <a:srgbClr val="2A362D"/>
                </a:solidFill>
              </a:rPr>
              <a:t>Created time series index.</a:t>
            </a:r>
            <a:endParaRPr sz="1400">
              <a:solidFill>
                <a:srgbClr val="2A362D"/>
              </a:solidFill>
            </a:endParaRPr>
          </a:p>
          <a:p>
            <a:pPr indent="-317500" lvl="0" marL="457200" rtl="0" algn="l">
              <a:lnSpc>
                <a:spcPct val="115000"/>
              </a:lnSpc>
              <a:spcBef>
                <a:spcPts val="0"/>
              </a:spcBef>
              <a:spcAft>
                <a:spcPts val="0"/>
              </a:spcAft>
              <a:buClr>
                <a:srgbClr val="2A362D"/>
              </a:buClr>
              <a:buSzPts val="1400"/>
              <a:buFont typeface="Albert Sans"/>
              <a:buChar char="●"/>
            </a:pPr>
            <a:r>
              <a:rPr lang="en" sz="1400">
                <a:solidFill>
                  <a:srgbClr val="2A362D"/>
                </a:solidFill>
              </a:rPr>
              <a:t>All variables are now suitable for forecasting. </a:t>
            </a:r>
            <a:endParaRPr sz="1400">
              <a:solidFill>
                <a:srgbClr val="2A362D"/>
              </a:solidFill>
            </a:endParaRPr>
          </a:p>
        </p:txBody>
      </p:sp>
      <p:sp>
        <p:nvSpPr>
          <p:cNvPr id="328" name="Google Shape;328;p40"/>
          <p:cNvSpPr/>
          <p:nvPr/>
        </p:nvSpPr>
        <p:spPr>
          <a:xfrm>
            <a:off x="7618675" y="-1329000"/>
            <a:ext cx="2486100" cy="2486100"/>
          </a:xfrm>
          <a:prstGeom prst="donut">
            <a:avLst>
              <a:gd fmla="val 1599"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0"/>
          <p:cNvSpPr/>
          <p:nvPr/>
        </p:nvSpPr>
        <p:spPr>
          <a:xfrm rot="-6145876">
            <a:off x="7870320" y="4005757"/>
            <a:ext cx="2140586" cy="2140586"/>
          </a:xfrm>
          <a:prstGeom prst="ellipse">
            <a:avLst/>
          </a:prstGeom>
          <a:solidFill>
            <a:srgbClr val="FFFFFF">
              <a:alpha val="61568"/>
            </a:srgbClr>
          </a:solidFill>
          <a:ln>
            <a:noFill/>
          </a:ln>
          <a:effectLst>
            <a:outerShdw blurRad="185738" rotWithShape="0" algn="bl" dir="4440000" dist="28575">
              <a:schemeClr val="dk2">
                <a:alpha val="1882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0"/>
          <p:cNvSpPr/>
          <p:nvPr/>
        </p:nvSpPr>
        <p:spPr>
          <a:xfrm rot="-8707616">
            <a:off x="8693840" y="4241072"/>
            <a:ext cx="1894150" cy="1894150"/>
          </a:xfrm>
          <a:prstGeom prst="donut">
            <a:avLst>
              <a:gd fmla="val 213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0"/>
          <p:cNvSpPr txBox="1"/>
          <p:nvPr>
            <p:ph type="title"/>
          </p:nvPr>
        </p:nvSpPr>
        <p:spPr>
          <a:xfrm>
            <a:off x="720000" y="314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sz="2500"/>
              <a:t>Data Pre-Processing</a:t>
            </a:r>
            <a:endParaRPr sz="2500"/>
          </a:p>
        </p:txBody>
      </p:sp>
      <p:pic>
        <p:nvPicPr>
          <p:cNvPr id="332" name="Google Shape;332;p40"/>
          <p:cNvPicPr preferRelativeResize="0"/>
          <p:nvPr/>
        </p:nvPicPr>
        <p:blipFill>
          <a:blip r:embed="rId3">
            <a:alphaModFix/>
          </a:blip>
          <a:stretch>
            <a:fillRect/>
          </a:stretch>
        </p:blipFill>
        <p:spPr>
          <a:xfrm>
            <a:off x="4641450" y="1081150"/>
            <a:ext cx="3680976" cy="367000"/>
          </a:xfrm>
          <a:prstGeom prst="rect">
            <a:avLst/>
          </a:prstGeom>
          <a:noFill/>
          <a:ln cap="flat" cmpd="sng" w="9525">
            <a:solidFill>
              <a:srgbClr val="2A362D"/>
            </a:solidFill>
            <a:prstDash val="solid"/>
            <a:round/>
            <a:headEnd len="sm" w="sm" type="none"/>
            <a:tailEnd len="sm" w="sm" type="none"/>
          </a:ln>
        </p:spPr>
      </p:pic>
      <p:pic>
        <p:nvPicPr>
          <p:cNvPr id="333" name="Google Shape;333;p40"/>
          <p:cNvPicPr preferRelativeResize="0"/>
          <p:nvPr/>
        </p:nvPicPr>
        <p:blipFill>
          <a:blip r:embed="rId4">
            <a:alphaModFix/>
          </a:blip>
          <a:stretch>
            <a:fillRect/>
          </a:stretch>
        </p:blipFill>
        <p:spPr>
          <a:xfrm>
            <a:off x="4641450" y="1643862"/>
            <a:ext cx="3680975" cy="1240280"/>
          </a:xfrm>
          <a:prstGeom prst="rect">
            <a:avLst/>
          </a:prstGeom>
          <a:noFill/>
          <a:ln cap="flat" cmpd="sng" w="9525">
            <a:solidFill>
              <a:srgbClr val="2A362D"/>
            </a:solidFill>
            <a:prstDash val="solid"/>
            <a:round/>
            <a:headEnd len="sm" w="sm" type="none"/>
            <a:tailEnd len="sm" w="sm" type="none"/>
          </a:ln>
        </p:spPr>
      </p:pic>
      <p:pic>
        <p:nvPicPr>
          <p:cNvPr id="334" name="Google Shape;334;p40"/>
          <p:cNvPicPr preferRelativeResize="0"/>
          <p:nvPr/>
        </p:nvPicPr>
        <p:blipFill>
          <a:blip r:embed="rId5">
            <a:alphaModFix/>
          </a:blip>
          <a:stretch>
            <a:fillRect/>
          </a:stretch>
        </p:blipFill>
        <p:spPr>
          <a:xfrm>
            <a:off x="4641450" y="3079850"/>
            <a:ext cx="3680975" cy="1741675"/>
          </a:xfrm>
          <a:prstGeom prst="rect">
            <a:avLst/>
          </a:prstGeom>
          <a:noFill/>
          <a:ln cap="flat" cmpd="sng" w="9525">
            <a:solidFill>
              <a:srgbClr val="2A362D"/>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p:nvPr/>
        </p:nvSpPr>
        <p:spPr>
          <a:xfrm rot="-6146075">
            <a:off x="-1409877" y="-1742334"/>
            <a:ext cx="3027518" cy="3027518"/>
          </a:xfrm>
          <a:prstGeom prst="ellipse">
            <a:avLst/>
          </a:prstGeom>
          <a:solidFill>
            <a:srgbClr val="FFFFFF">
              <a:alpha val="61570"/>
            </a:srgbClr>
          </a:solidFill>
          <a:ln>
            <a:noFill/>
          </a:ln>
          <a:effectLst>
            <a:outerShdw blurRad="185738" rotWithShape="0" algn="bl" dir="4440000" dist="28575">
              <a:schemeClr val="dk2">
                <a:alpha val="1882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1"/>
          <p:cNvSpPr/>
          <p:nvPr/>
        </p:nvSpPr>
        <p:spPr>
          <a:xfrm>
            <a:off x="398513" y="-993875"/>
            <a:ext cx="1868400" cy="1868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1" name="Google Shape;341;p41"/>
          <p:cNvCxnSpPr/>
          <p:nvPr/>
        </p:nvCxnSpPr>
        <p:spPr>
          <a:xfrm>
            <a:off x="0" y="3887188"/>
            <a:ext cx="4353900" cy="0"/>
          </a:xfrm>
          <a:prstGeom prst="straightConnector1">
            <a:avLst/>
          </a:prstGeom>
          <a:noFill/>
          <a:ln cap="flat" cmpd="sng" w="9525">
            <a:solidFill>
              <a:schemeClr val="dk2"/>
            </a:solidFill>
            <a:prstDash val="solid"/>
            <a:round/>
            <a:headEnd len="sm" w="sm" type="none"/>
            <a:tailEnd len="sm" w="sm" type="none"/>
          </a:ln>
        </p:spPr>
      </p:cxnSp>
      <p:sp>
        <p:nvSpPr>
          <p:cNvPr id="342" name="Google Shape;342;p41"/>
          <p:cNvSpPr txBox="1"/>
          <p:nvPr>
            <p:ph idx="4294967295" type="title"/>
          </p:nvPr>
        </p:nvSpPr>
        <p:spPr>
          <a:xfrm>
            <a:off x="3658950" y="1145425"/>
            <a:ext cx="1826100" cy="1155600"/>
          </a:xfrm>
          <a:prstGeom prst="rect">
            <a:avLst/>
          </a:prstGeom>
          <a:solidFill>
            <a:schemeClr val="accent1"/>
          </a:solidFill>
          <a:ln cap="flat" cmpd="sng" w="19050">
            <a:solidFill>
              <a:schemeClr val="lt2"/>
            </a:solidFill>
            <a:prstDash val="solid"/>
            <a:round/>
            <a:headEnd len="sm" w="sm" type="none"/>
            <a:tailEnd len="sm" w="sm" type="none"/>
          </a:ln>
          <a:effectLst>
            <a:outerShdw blurRad="57150" rotWithShape="0" algn="bl" dir="5400000" dist="19050">
              <a:srgbClr val="000000">
                <a:alpha val="1686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03</a:t>
            </a:r>
            <a:endParaRPr sz="6000"/>
          </a:p>
        </p:txBody>
      </p:sp>
      <p:sp>
        <p:nvSpPr>
          <p:cNvPr id="343" name="Google Shape;343;p41"/>
          <p:cNvSpPr txBox="1"/>
          <p:nvPr>
            <p:ph idx="4294967295" type="subTitle"/>
          </p:nvPr>
        </p:nvSpPr>
        <p:spPr>
          <a:xfrm>
            <a:off x="2477100" y="2469825"/>
            <a:ext cx="4189800" cy="1308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b="1" lang="en" sz="4000"/>
              <a:t>Time Series Analysis</a:t>
            </a:r>
            <a:endParaRPr b="1" sz="4000"/>
          </a:p>
        </p:txBody>
      </p:sp>
    </p:spTree>
  </p:cSld>
  <p:clrMapOvr>
    <a:masterClrMapping/>
  </p:clrMapOvr>
</p:sld>
</file>

<file path=ppt/theme/theme1.xml><?xml version="1.0" encoding="utf-8"?>
<a:theme xmlns:a="http://schemas.openxmlformats.org/drawingml/2006/main" xmlns:r="http://schemas.openxmlformats.org/officeDocument/2006/relationships" name="Young Apprentice Job Description by Slidesgo">
  <a:themeElements>
    <a:clrScheme name="Simple Light">
      <a:dk1>
        <a:srgbClr val="FFFFFF"/>
      </a:dk1>
      <a:lt1>
        <a:srgbClr val="191919"/>
      </a:lt1>
      <a:dk2>
        <a:srgbClr val="595959"/>
      </a:dk2>
      <a:lt2>
        <a:srgbClr val="F3F3F3"/>
      </a:lt2>
      <a:accent1>
        <a:srgbClr val="F2D044"/>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